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9"/>
  </p:notesMasterIdLst>
  <p:handoutMasterIdLst>
    <p:handoutMasterId r:id="rId20"/>
  </p:handoutMasterIdLst>
  <p:sldIdLst>
    <p:sldId id="323" r:id="rId5"/>
    <p:sldId id="396" r:id="rId6"/>
    <p:sldId id="386" r:id="rId7"/>
    <p:sldId id="388" r:id="rId8"/>
    <p:sldId id="389" r:id="rId9"/>
    <p:sldId id="278" r:id="rId10"/>
    <p:sldId id="390" r:id="rId11"/>
    <p:sldId id="391" r:id="rId12"/>
    <p:sldId id="392" r:id="rId13"/>
    <p:sldId id="393" r:id="rId14"/>
    <p:sldId id="394" r:id="rId15"/>
    <p:sldId id="395" r:id="rId16"/>
    <p:sldId id="287" r:id="rId17"/>
    <p:sldId id="3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4D613-8D06-B414-E7C7-9282C12CD85D}" name="Alexandra Afendoulis" initials="" userId="S::alexandra@bravoechoinc.com::bdfb6be5-6f8f-415c-adc6-85805ae3fecd" providerId="AD"/>
  <p188:author id="{90FDDD18-FF15-6E08-0977-CABB844CA1A9}" name="Janelle Key" initials="JK" userId="66d10f740139ed90" providerId="Windows Live"/>
  <p188:author id="{A8C40D2E-87CE-73BF-47D6-238CD9FEFF31}" name="Dan  Christopulos" initials="DC" userId="S::dchristopulos@ocmc.org::728b7920-0682-4d0b-9bc6-00c74a16b74b" providerId="AD"/>
  <p188:author id="{081AF2B9-1C99-7DED-BC2C-C5FF05F637B3}" name="Georgia Everse" initials="GE" userId="ae1b04298f62e32b" providerId="Windows Live"/>
  <p188:author id="{E53BEDC4-8C8B-71FF-DDC4-B31B502A26B9}" name="Communications@ocmc.org" initials="Co" userId="S::communications@ocmc.org::4becdefa-dd66-457a-879e-66a529ffc806" providerId="AD"/>
  <p188:author id="{F40F30D0-F259-50E5-0FED-23DF0D8D929B}" name="Anastasia Pamela Barksdale" initials="AB" userId="S::a.barksdale@ocmc.org::c64f85f2-9713-45d9-bf14-e404e973d5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2"/>
    <a:srgbClr val="D7AB27"/>
    <a:srgbClr val="BA9719"/>
    <a:srgbClr val="E0B82E"/>
    <a:srgbClr val="728D36"/>
    <a:srgbClr val="7F9EA0"/>
    <a:srgbClr val="D1582A"/>
    <a:srgbClr val="EDECEC"/>
    <a:srgbClr val="F3F0EA"/>
    <a:srgbClr val="C9B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A2569-D0C0-4C12-8CB3-5084787BEEA9}" v="8" dt="2025-02-25T17:23:28.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55" autoAdjust="0"/>
  </p:normalViewPr>
  <p:slideViewPr>
    <p:cSldViewPr snapToGrid="0">
      <p:cViewPr varScale="1">
        <p:scale>
          <a:sx n="63" d="100"/>
          <a:sy n="63" d="100"/>
        </p:scale>
        <p:origin x="1426"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EB551-1598-9049-C1AD-FFE5DBFAC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5B205-3CC3-CC49-103A-E30312D59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0B088-B3FB-694F-B888-C26DEFFB2608}" type="datetimeFigureOut">
              <a:t>2/25/2025</a:t>
            </a:fld>
            <a:endParaRPr lang="en-US"/>
          </a:p>
        </p:txBody>
      </p:sp>
      <p:sp>
        <p:nvSpPr>
          <p:cNvPr id="4" name="Footer Placeholder 3">
            <a:extLst>
              <a:ext uri="{FF2B5EF4-FFF2-40B4-BE49-F238E27FC236}">
                <a16:creationId xmlns:a16="http://schemas.microsoft.com/office/drawing/2014/main" id="{9E5B0BE0-8E4D-D928-0075-94420CF377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0CF0C-71D3-0B65-4657-8A0F3E12D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9BA78-43BC-5444-A41F-ABE649EAC5D1}" type="slidenum">
              <a:t>‹#›</a:t>
            </a:fld>
            <a:endParaRPr lang="en-US"/>
          </a:p>
        </p:txBody>
      </p:sp>
    </p:spTree>
    <p:extLst>
      <p:ext uri="{BB962C8B-B14F-4D97-AF65-F5344CB8AC3E}">
        <p14:creationId xmlns:p14="http://schemas.microsoft.com/office/powerpoint/2010/main" val="74611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B07E-52FA-4F0A-A4C3-F5C2BF1E0E21}"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A916C-89C2-442B-9DC2-CA60142A25DA}" type="slidenum">
              <a:rPr lang="en-US" smtClean="0"/>
              <a:t>‹#›</a:t>
            </a:fld>
            <a:endParaRPr lang="en-US"/>
          </a:p>
        </p:txBody>
      </p:sp>
    </p:spTree>
    <p:extLst>
      <p:ext uri="{BB962C8B-B14F-4D97-AF65-F5344CB8AC3E}">
        <p14:creationId xmlns:p14="http://schemas.microsoft.com/office/powerpoint/2010/main" val="24264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BB90-E6B1-228E-062D-AA4C42D68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8FD0C-9717-5D4D-4391-D4E2FB6AC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CF38B-4E91-749D-FAE2-7D84EA3FD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C6D6E-4E29-01DB-9760-6312696A4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4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BF60-BDD1-0B8C-F2F9-BA6EB31F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BB304-5432-76CB-8C13-5CB1963DF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9A9C-D465-FFF7-D8D0-083DC156A794}"/>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29C2D92-DF19-55BA-761F-07CE6E62BA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8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7C22-2713-23B4-437A-28B069552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BDB8-CC9B-41F2-7E40-68DEE1CE0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646B-B068-E97A-8961-4BBE3C22CDAD}"/>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Orthodox Christian Mission Center mission teams have provided funds and practical help to assist seminaries, establish schools, dig wells, and establish churches.​</a:t>
            </a:r>
          </a:p>
          <a:p>
            <a:pPr>
              <a:spcBef>
                <a:spcPts val="1200"/>
              </a:spcBef>
            </a:pPr>
            <a:r>
              <a:rPr lang="en-US" sz="1100" dirty="0">
                <a:solidFill>
                  <a:schemeClr val="tx2"/>
                </a:solidFill>
                <a:latin typeface="Montserrat"/>
                <a:cs typeface="Segoe UI"/>
              </a:rPr>
              <a:t>There is a need for theologically trained missionaries to aid in the training of catechists.​</a:t>
            </a:r>
            <a:endParaRPr lang="en-US" sz="800" i="1"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2282D8BC-C68B-EEEF-7233-0EA9AC67CB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34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C141-94D4-263C-EC9D-981C06F7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8250E-B43C-7E60-29F2-DAD5086BB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2F841-3645-02EE-A9B3-AEED9C35237D}"/>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7F54391-8039-30A2-7880-55ABBB526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36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Orthodox Christian Mission Center works to establish lasting relationships with Hierarchs and leaders in jurisdictions around the world. By opening and maintaining these pathways, we can identify and support missions in areas where:</a:t>
            </a:r>
          </a:p>
        </p:txBody>
      </p:sp>
      <p:sp>
        <p:nvSpPr>
          <p:cNvPr id="4" name="Slide Number Placeholder 3"/>
          <p:cNvSpPr>
            <a:spLocks noGrp="1"/>
          </p:cNvSpPr>
          <p:nvPr>
            <p:ph type="sldNum" sz="quarter" idx="5"/>
          </p:nvPr>
        </p:nvSpPr>
        <p:spPr/>
        <p:txBody>
          <a:bodyPr/>
          <a:lstStyle/>
          <a:p>
            <a:fld id="{E66A916C-89C2-442B-9DC2-CA60142A25DA}" type="slidenum">
              <a:rPr lang="en-US" smtClean="0"/>
              <a:t>13</a:t>
            </a:fld>
            <a:endParaRPr lang="en-US"/>
          </a:p>
        </p:txBody>
      </p:sp>
    </p:spTree>
    <p:extLst>
      <p:ext uri="{BB962C8B-B14F-4D97-AF65-F5344CB8AC3E}">
        <p14:creationId xmlns:p14="http://schemas.microsoft.com/office/powerpoint/2010/main" val="313930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1729-DE89-B40B-6845-6EE77187D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57E59-77C8-D640-E652-0021D2205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EE1A1-B53B-0D5C-7869-35F3D3BE8DDC}"/>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Pray for missionaries and catechists who share the Good News with others around the world. ​</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Support the work of Missions with the OCMC coin boxes.​</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Join the effort to support the work of missions in your parish​</a:t>
            </a:r>
            <a:r>
              <a:rPr lang="en-US" sz="1200" spc="100" dirty="0">
                <a:solidFill>
                  <a:srgbClr val="FFFFFF"/>
                </a:solidFill>
                <a:latin typeface="Montserrat"/>
              </a:rPr>
              <a:t>.</a:t>
            </a:r>
            <a:endParaRPr lang="en-US" sz="1200" b="0" i="0" u="none" strike="noStrike" kern="1200" cap="none" spc="100" normalizeH="0" baseline="0" noProof="0" dirty="0">
              <a:ln>
                <a:noFill/>
              </a:ln>
              <a:solidFill>
                <a:srgbClr val="FFFFFF"/>
              </a:solidFill>
              <a:effectLst/>
              <a:uLnTx/>
              <a:uFillTx/>
              <a:latin typeface="Montserrat" pitchFamily="2" charset="77"/>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Bring a friend to church (share your faith with your neighbor).​</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Welcome visitors. Many new people are coming to our Church.​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1200" b="0" i="0" u="none" strike="noStrike" kern="1200" cap="none" spc="100" normalizeH="0" baseline="0" noProof="0">
                <a:ln>
                  <a:noFill/>
                </a:ln>
                <a:solidFill>
                  <a:srgbClr val="FFFFFF"/>
                </a:solidFill>
                <a:effectLst/>
                <a:uLnTx/>
                <a:uFillTx/>
                <a:latin typeface="Montserrat" pitchFamily="2" charset="77"/>
                <a:ea typeface="+mj-ea"/>
                <a:cs typeface="+mj-cs"/>
              </a:rPr>
              <a:t>What other ways </a:t>
            </a: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can you think of to share your faith? </a:t>
            </a:r>
            <a:endParaRPr lang="en-US" dirty="0"/>
          </a:p>
        </p:txBody>
      </p:sp>
      <p:sp>
        <p:nvSpPr>
          <p:cNvPr id="4" name="Slide Number Placeholder 3">
            <a:extLst>
              <a:ext uri="{FF2B5EF4-FFF2-40B4-BE49-F238E27FC236}">
                <a16:creationId xmlns:a16="http://schemas.microsoft.com/office/drawing/2014/main" id="{5812790D-3476-D7A4-519F-834F6D7305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7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A48C-C838-974A-5DF0-744481BA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AE3F4-CE07-48D6-7771-D59B7268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3D7FC-6C27-250F-459C-480368047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3B20E-DFF8-1A6A-A32E-EADB610F2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2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338A-5332-B716-52EA-1C278B425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C01F4-E706-D154-A2E1-8AA84BC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5DE3-6444-6BC7-D72E-729AE4A109AA}"/>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D88BCD05-D176-C0EA-9D0E-5281BC7A76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1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248-676B-664C-7A99-7678D5CEF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D5349-08CC-2977-6540-FDB144B08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7497-18A6-CA81-A009-8B0B5417C848}"/>
              </a:ext>
            </a:extLst>
          </p:cNvPr>
          <p:cNvSpPr>
            <a:spLocks noGrp="1"/>
          </p:cNvSpPr>
          <p:nvPr>
            <p:ph type="body" idx="1"/>
          </p:nvPr>
        </p:nvSpPr>
        <p:spPr/>
        <p:txBody>
          <a:bodyPr/>
          <a:lstStyle/>
          <a:p>
            <a:pPr>
              <a:spcBef>
                <a:spcPts val="1200"/>
              </a:spcBef>
            </a:pPr>
            <a:r>
              <a:rPr lang="en-US" sz="1200" dirty="0">
                <a:effectLst/>
                <a:latin typeface="Montserrat"/>
              </a:rPr>
              <a:t>To whom was Jesus sent?</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He was sent to bring the message of God’s love and mercy into our world and thereby restore us to the Father.</a:t>
            </a:r>
            <a:endParaRPr lang="en-US" sz="1200" dirty="0">
              <a:solidFill>
                <a:schemeClr val="tx2"/>
              </a:solidFill>
              <a:effectLst/>
              <a:latin typeface="Montserrat"/>
            </a:endParaRPr>
          </a:p>
          <a:p>
            <a:pPr>
              <a:spcBef>
                <a:spcPts val="1200"/>
              </a:spcBef>
            </a:pPr>
            <a:endParaRPr lang="en-US" sz="1200" dirty="0">
              <a:effectLst/>
              <a:latin typeface="Montserrat"/>
            </a:endParaRPr>
          </a:p>
          <a:p>
            <a:pPr>
              <a:spcBef>
                <a:spcPts val="1200"/>
              </a:spcBef>
            </a:pPr>
            <a:r>
              <a:rPr lang="en-US" sz="1200" dirty="0">
                <a:effectLst/>
                <a:latin typeface="Montserrat"/>
              </a:rPr>
              <a:t>To whom does Jesus send us?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He sends us to the whole world, to </a:t>
            </a:r>
            <a:r>
              <a:rPr lang="en-US" sz="1200" i="1" dirty="0">
                <a:solidFill>
                  <a:schemeClr val="tx2"/>
                </a:solidFill>
                <a:latin typeface="Montserrat"/>
                <a:cs typeface="Segoe UI"/>
              </a:rPr>
              <a:t>"all the nations", “to all peoples” </a:t>
            </a:r>
            <a:r>
              <a:rPr lang="en-US" sz="1200" dirty="0">
                <a:solidFill>
                  <a:schemeClr val="tx2"/>
                </a:solidFill>
                <a:latin typeface="Montserrat"/>
                <a:cs typeface="Segoe UI"/>
              </a:rPr>
              <a:t>(Mt. 28:19), to "all creation" (Mk 16:15).</a:t>
            </a:r>
            <a:endParaRPr lang="en-US" sz="1200" dirty="0">
              <a:solidFill>
                <a:schemeClr val="tx2"/>
              </a:solidFill>
              <a:effectLst/>
              <a:latin typeface="Montserrat"/>
            </a:endParaRPr>
          </a:p>
          <a:p>
            <a:pPr>
              <a:spcBef>
                <a:spcPts val="1200"/>
              </a:spcBef>
            </a:pPr>
            <a:endParaRPr lang="en-US" sz="1200" dirty="0">
              <a:effectLst/>
              <a:latin typeface="Montserrat"/>
            </a:endParaRPr>
          </a:p>
          <a:p>
            <a:pPr>
              <a:spcBef>
                <a:spcPts val="1200"/>
              </a:spcBef>
            </a:pPr>
            <a:r>
              <a:rPr lang="en-US" sz="1200" dirty="0">
                <a:effectLst/>
                <a:latin typeface="Montserrat"/>
              </a:rPr>
              <a:t>Jesus’s Mission is </a:t>
            </a:r>
            <a:r>
              <a:rPr lang="en-US" sz="1200" i="1" dirty="0">
                <a:effectLst/>
                <a:latin typeface="Montserrat"/>
              </a:rPr>
              <a:t>our </a:t>
            </a:r>
            <a:r>
              <a:rPr lang="en-US" sz="1200" i="0" dirty="0">
                <a:effectLst/>
                <a:latin typeface="Montserrat"/>
              </a:rPr>
              <a:t>mission.</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Like Christ we are called to be humble, to be obedient and to love one another, and to share his message of God’s love and mercy with those who do not know Him. So that God's plan for the </a:t>
            </a:r>
            <a:r>
              <a:rPr lang="en-US" sz="1200" b="1" dirty="0">
                <a:solidFill>
                  <a:schemeClr val="tx2"/>
                </a:solidFill>
                <a:latin typeface="Montserrat"/>
                <a:cs typeface="Segoe UI"/>
              </a:rPr>
              <a:t>redemption</a:t>
            </a:r>
            <a:r>
              <a:rPr lang="en-US" sz="1200" dirty="0">
                <a:solidFill>
                  <a:schemeClr val="tx2"/>
                </a:solidFill>
                <a:latin typeface="Montserrat"/>
                <a:cs typeface="Segoe UI"/>
              </a:rPr>
              <a:t> of the all people, all creation is fulfilled.</a:t>
            </a:r>
            <a:endParaRPr lang="en-US" sz="1200"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0497549-C604-C7C1-2879-EF1679703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7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285C-5B37-E8CC-3674-D3EAF47D5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66AB2-FFDF-7331-CBAC-BB639329E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D4171-DC0D-B38D-D03E-E21D64E2B4D7}"/>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34C2234-6A56-AA9B-7ACD-7B7D2CB85B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63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OCMC overview video (approx. 4:40). </a:t>
            </a:r>
            <a:r>
              <a:rPr lang="en-US" sz="1200" b="0" i="0" dirty="0">
                <a:solidFill>
                  <a:srgbClr val="000000"/>
                </a:solidFill>
                <a:effectLst/>
                <a:latin typeface="Calibri" panose="020F0502020204030204" pitchFamily="34" charset="0"/>
              </a:rPr>
              <a:t>Please note: There are other video modules available to show participants. They are posted on OCMC’s website (on the Download OCMC Materials page. Video topics include Becoming a Missionary, the SAMP Program, Grants &amp; Proposals and Theological Training). If desired, select an additional video to show along with the Overview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1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076B-2292-5A69-22A4-199476285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4C686-F575-C136-959E-51496811F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9921-7A8E-F6E8-1425-FF75BA4A2B42}"/>
              </a:ext>
            </a:extLst>
          </p:cNvPr>
          <p:cNvSpPr>
            <a:spLocks noGrp="1"/>
          </p:cNvSpPr>
          <p:nvPr>
            <p:ph type="body" idx="1"/>
          </p:nvPr>
        </p:nvSpPr>
        <p:spPr/>
        <p:txBody>
          <a:bodyPr/>
          <a:lstStyle/>
          <a:p>
            <a:pPr marL="457200" indent="-457200">
              <a:spcBef>
                <a:spcPts val="1200"/>
              </a:spcBef>
              <a:buFont typeface="+mj-lt"/>
              <a:buAutoNum type="arabicPeriod"/>
            </a:pPr>
            <a:r>
              <a:rPr lang="en-US" sz="1100" dirty="0">
                <a:solidFill>
                  <a:schemeClr val="tx2"/>
                </a:solidFill>
                <a:latin typeface="Montserrat"/>
                <a:cs typeface="Segoe UI"/>
              </a:rPr>
              <a:t>How did God use the shaman to bring the Gospel message to the Turkana people?​</a:t>
            </a:r>
          </a:p>
          <a:p>
            <a:pPr marL="457200" indent="-457200">
              <a:spcBef>
                <a:spcPts val="1200"/>
              </a:spcBef>
              <a:buFont typeface="+mj-lt"/>
              <a:buAutoNum type="arabicPeriod"/>
            </a:pPr>
            <a:r>
              <a:rPr lang="en-US" sz="1100" dirty="0">
                <a:solidFill>
                  <a:schemeClr val="tx2"/>
                </a:solidFill>
                <a:latin typeface="Montserrat"/>
                <a:cs typeface="Segoe UI"/>
              </a:rPr>
              <a:t>The shaman received a message that the visitors had crossed the river (he didn’t think they would do that) and he went to meet them.  What kind of sign was the water understood to be? Was the water a sign that their message was good, or was it that the people crossed the river? Both? </a:t>
            </a:r>
            <a:endParaRPr lang="en-US" sz="800"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C85D726C-4AA9-F9EF-743F-307E1CD94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56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2AB5-3EA2-E550-1F21-2F2CFCFAE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F622E-3A5F-2B6A-E06E-68611BE9A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2981F-4A0C-C543-2DDF-0C672D842256}"/>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Liturgy in Turkana, with His Grace Neofitos of Eldoret and Northern Kenya and an OCMC team. ​</a:t>
            </a:r>
          </a:p>
          <a:p>
            <a:pPr>
              <a:spcBef>
                <a:spcPts val="1200"/>
              </a:spcBef>
            </a:pPr>
            <a:r>
              <a:rPr lang="en-US" sz="1100" dirty="0">
                <a:solidFill>
                  <a:schemeClr val="tx2"/>
                </a:solidFill>
                <a:latin typeface="Montserrat"/>
                <a:cs typeface="Segoe UI"/>
              </a:rPr>
              <a:t>Fr. Vladimir, who oversees four new Orthodox communities in Turkana, co-celebrated along with four other priests from Turkana.​</a:t>
            </a:r>
          </a:p>
        </p:txBody>
      </p:sp>
      <p:sp>
        <p:nvSpPr>
          <p:cNvPr id="4" name="Slide Number Placeholder 3">
            <a:extLst>
              <a:ext uri="{FF2B5EF4-FFF2-40B4-BE49-F238E27FC236}">
                <a16:creationId xmlns:a16="http://schemas.microsoft.com/office/drawing/2014/main" id="{3D035332-ED09-EF68-CDF1-204BAF1A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6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5E7-EAA4-5195-CE56-6F6A14D3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9C83F-A88A-44FA-467F-0B7D1FA5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167B-CDC2-3FA2-9B68-47D5E1AE263B}"/>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His Grace Bishop Neofitos ordained a new deacon as part of the celebration and about the first ordination in the Turkana district, he said: ​</a:t>
            </a:r>
          </a:p>
          <a:p>
            <a:pPr>
              <a:spcBef>
                <a:spcPts val="1200"/>
              </a:spcBef>
            </a:pPr>
            <a:r>
              <a:rPr lang="en-US" sz="1100" i="1" dirty="0">
                <a:solidFill>
                  <a:schemeClr val="tx2"/>
                </a:solidFill>
                <a:latin typeface="Montserrat"/>
                <a:cs typeface="Segoe UI"/>
              </a:rPr>
              <a:t>“I chose to give the name of Gabriel for the new deacon because, like the Archangel Gabriel, he is always to bring the Good News of salvation of Jesus Christ to the people.”​</a:t>
            </a:r>
          </a:p>
          <a:p>
            <a:pPr>
              <a:spcBef>
                <a:spcPts val="1200"/>
              </a:spcBef>
            </a:pPr>
            <a:r>
              <a:rPr lang="en-US" sz="1100" dirty="0">
                <a:solidFill>
                  <a:schemeClr val="tx2"/>
                </a:solidFill>
                <a:latin typeface="Montserrat"/>
                <a:cs typeface="Segoe UI"/>
              </a:rPr>
              <a:t>He likened this day in Turkana to the Day of Pentecost </a:t>
            </a:r>
            <a:r>
              <a:rPr lang="en-US" sz="1100" i="1" dirty="0">
                <a:solidFill>
                  <a:schemeClr val="tx2"/>
                </a:solidFill>
                <a:latin typeface="Montserrat"/>
                <a:cs typeface="Segoe UI"/>
              </a:rPr>
              <a:t>“where the Holy Spirit filled all things.” </a:t>
            </a:r>
            <a:endParaRPr lang="en-US" sz="800" i="1"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2786499B-4068-2A09-BFE9-410EA99977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733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F7D9B-417A-535F-1263-0BECAE50C8CB}"/>
              </a:ext>
            </a:extLst>
          </p:cNvPr>
          <p:cNvPicPr>
            <a:picLocks noChangeAspect="1"/>
          </p:cNvPicPr>
          <p:nvPr userDrawn="1"/>
        </p:nvPicPr>
        <p:blipFill rotWithShape="1">
          <a:blip r:embed="rId2">
            <a:alphaModFix amt="63000"/>
          </a:blip>
          <a:srcRect t="13940" b="8977"/>
          <a:stretch/>
        </p:blipFill>
        <p:spPr>
          <a:xfrm>
            <a:off x="0" y="-1"/>
            <a:ext cx="12192000" cy="6858001"/>
          </a:xfrm>
          <a:prstGeom prst="rect">
            <a:avLst/>
          </a:prstGeom>
          <a:gradFill>
            <a:gsLst>
              <a:gs pos="0">
                <a:schemeClr val="tx1">
                  <a:lumMod val="50000"/>
                </a:schemeClr>
              </a:gs>
              <a:gs pos="100000">
                <a:schemeClr val="tx1">
                  <a:alpha val="6000"/>
                </a:schemeClr>
              </a:gs>
            </a:gsLst>
            <a:lin ang="0" scaled="1"/>
          </a:gradFill>
        </p:spPr>
      </p:pic>
      <p:sp>
        <p:nvSpPr>
          <p:cNvPr id="5" name="Rectangle 4">
            <a:extLst>
              <a:ext uri="{FF2B5EF4-FFF2-40B4-BE49-F238E27FC236}">
                <a16:creationId xmlns:a16="http://schemas.microsoft.com/office/drawing/2014/main" id="{74D06D50-C1D4-AF5D-1CED-485E91E4736D}"/>
              </a:ext>
            </a:extLst>
          </p:cNvPr>
          <p:cNvSpPr/>
          <p:nvPr userDrawn="1"/>
        </p:nvSpPr>
        <p:spPr>
          <a:xfrm>
            <a:off x="0" y="983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7" name="Picture 6">
            <a:extLst>
              <a:ext uri="{FF2B5EF4-FFF2-40B4-BE49-F238E27FC236}">
                <a16:creationId xmlns:a16="http://schemas.microsoft.com/office/drawing/2014/main" id="{D706A7AB-AE26-0927-A4BB-30E67236235B}"/>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9482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4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5627829"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8962831"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8962831"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4" name="TextBox 3">
            <a:extLst>
              <a:ext uri="{FF2B5EF4-FFF2-40B4-BE49-F238E27FC236}">
                <a16:creationId xmlns:a16="http://schemas.microsoft.com/office/drawing/2014/main" id="{EC09974A-4DEB-47AF-3AC1-C6BA7C3773D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AA5F821-872D-17A3-DDEC-8C31C1AA2D00}"/>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  1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6564172" cy="6565574"/>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6" name="TextBox 5">
            <a:extLst>
              <a:ext uri="{FF2B5EF4-FFF2-40B4-BE49-F238E27FC236}">
                <a16:creationId xmlns:a16="http://schemas.microsoft.com/office/drawing/2014/main" id="{604A5395-E2CA-4ACD-ADC7-A1F8418C35F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9A79B10-1D51-7E4C-C6D2-4A9E33A284C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2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3"/>
            <a:ext cx="12192000" cy="508917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Box 7">
            <a:extLst>
              <a:ext uri="{FF2B5EF4-FFF2-40B4-BE49-F238E27FC236}">
                <a16:creationId xmlns:a16="http://schemas.microsoft.com/office/drawing/2014/main" id="{E914B081-CB57-D5F7-4F91-925F419F2CC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2B7A6E5-DA7F-F20A-9251-0116AE90D64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6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2"/>
            <a:ext cx="12192000" cy="517313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Rectangle 2">
            <a:extLst>
              <a:ext uri="{FF2B5EF4-FFF2-40B4-BE49-F238E27FC236}">
                <a16:creationId xmlns:a16="http://schemas.microsoft.com/office/drawing/2014/main" id="{67E2DAAD-410C-01FD-F66E-4C964AC3BD23}"/>
              </a:ext>
            </a:extLst>
          </p:cNvPr>
          <p:cNvSpPr/>
          <p:nvPr userDrawn="1"/>
        </p:nvSpPr>
        <p:spPr>
          <a:xfrm>
            <a:off x="8534400" y="2185898"/>
            <a:ext cx="3657600" cy="3901440"/>
          </a:xfrm>
          <a:prstGeom prst="rect">
            <a:avLst/>
          </a:prstGeom>
          <a:solidFill>
            <a:srgbClr val="D1582A">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965C3-382B-02A6-818B-85B70A87B127}"/>
              </a:ext>
            </a:extLst>
          </p:cNvPr>
          <p:cNvSpPr>
            <a:spLocks noGrp="1"/>
          </p:cNvSpPr>
          <p:nvPr>
            <p:ph type="body" sz="quarter" idx="12" hasCustomPrompt="1"/>
          </p:nvPr>
        </p:nvSpPr>
        <p:spPr>
          <a:xfrm>
            <a:off x="8907685" y="2524452"/>
            <a:ext cx="2979515" cy="3215948"/>
          </a:xfrm>
        </p:spPr>
        <p:txBody>
          <a:bodyPr lIns="0">
            <a:noAutofit/>
          </a:bodyPr>
          <a:lstStyle>
            <a:lvl1pPr marL="0" indent="0">
              <a:lnSpc>
                <a:spcPct val="100000"/>
              </a:lnSpc>
              <a:spcBef>
                <a:spcPts val="600"/>
              </a:spcBef>
              <a:buFontTx/>
              <a:buNone/>
              <a:defRPr sz="14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Box 6">
            <a:extLst>
              <a:ext uri="{FF2B5EF4-FFF2-40B4-BE49-F238E27FC236}">
                <a16:creationId xmlns:a16="http://schemas.microsoft.com/office/drawing/2014/main" id="{5A132449-8F70-6A83-7DF9-738B4B9171F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3E47FB0-7CFA-B8D8-7F10-0BEAB80260B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0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6CDE2250-0A9B-97BF-C244-3C1B342EA005}"/>
              </a:ext>
            </a:extLst>
          </p:cNvPr>
          <p:cNvPicPr>
            <a:picLocks noChangeAspect="1"/>
          </p:cNvPicPr>
          <p:nvPr userDrawn="1"/>
        </p:nvPicPr>
        <p:blipFill>
          <a:blip/>
          <a:srcRect l="54225" t="6245" r="1110" b="17049"/>
          <a:stretch/>
        </p:blipFill>
        <p:spPr>
          <a:xfrm rot="5400000">
            <a:off x="5775511" y="2002124"/>
            <a:ext cx="5029199" cy="4151377"/>
          </a:xfrm>
          <a:prstGeom prst="rect">
            <a:avLst/>
          </a:prstGeom>
        </p:spPr>
      </p:pic>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8651D1-79A3-66A0-4CFD-CFF477636F0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8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234000A-03F7-8111-203A-0A014E9F166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8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0"/>
            <a:ext cx="12192000" cy="673634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91512" y="1159213"/>
            <a:ext cx="6705028" cy="2918012"/>
          </a:xfrm>
        </p:spPr>
        <p:txBody>
          <a:bodyPr lIns="0" anchor="b" anchorCtr="0">
            <a:noAutofit/>
          </a:bodyPr>
          <a:lstStyle>
            <a:lvl1pPr marL="0" indent="0">
              <a:lnSpc>
                <a:spcPct val="100000"/>
              </a:lnSpc>
              <a:spcBef>
                <a:spcPts val="0"/>
              </a:spcBef>
              <a:buNone/>
              <a:defRPr sz="4400" b="0" i="0" spc="200" baseline="0">
                <a:solidFill>
                  <a:schemeClr val="bg1"/>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1"/>
                </a:solidFill>
                <a:latin typeface="Bebas Neue" panose="020B0606020202050201" pitchFamily="34" charset="77"/>
              </a:defRPr>
            </a:lvl1pPr>
          </a:lstStyle>
          <a:p>
            <a:pPr lvl="0"/>
            <a:r>
              <a:rPr lang="en-US"/>
              <a:t>Firstname</a:t>
            </a:r>
            <a:br>
              <a:rPr lang="en-US"/>
            </a:br>
            <a:r>
              <a:rPr lang="en-US"/>
              <a:t>lastname</a:t>
            </a:r>
          </a:p>
        </p:txBody>
      </p:sp>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43593" y="-1223682"/>
            <a:ext cx="3010595" cy="968189"/>
          </a:xfrm>
        </p:spPr>
        <p:txBody>
          <a:bodyPr lIns="0" anchor="t" anchorCtr="0">
            <a:noAutofit/>
          </a:bodyPr>
          <a:lstStyle>
            <a:lvl1pPr marL="0" indent="0">
              <a:lnSpc>
                <a:spcPct val="100000"/>
              </a:lnSpc>
              <a:spcBef>
                <a:spcPts val="0"/>
              </a:spcBef>
              <a:buNone/>
              <a:defRPr sz="30000" b="0" i="0" spc="200" baseline="0">
                <a:solidFill>
                  <a:schemeClr val="bg1"/>
                </a:solidFill>
                <a:latin typeface="Bebas Neue" panose="020B0606020202050201" pitchFamily="34" charset="77"/>
              </a:defRPr>
            </a:lvl1pPr>
          </a:lstStyle>
          <a:p>
            <a:pPr lvl="0"/>
            <a:r>
              <a:rPr lang="en-US"/>
              <a:t>“</a:t>
            </a:r>
          </a:p>
        </p:txBody>
      </p:sp>
      <p:sp>
        <p:nvSpPr>
          <p:cNvPr id="12" name="TextBox 11">
            <a:extLst>
              <a:ext uri="{FF2B5EF4-FFF2-40B4-BE49-F238E27FC236}">
                <a16:creationId xmlns:a16="http://schemas.microsoft.com/office/drawing/2014/main" id="{243F902E-C1EA-C7D6-218D-A94A4E17B0D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14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 Quo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94393" y="1369134"/>
            <a:ext cx="3010595" cy="968189"/>
          </a:xfrm>
        </p:spPr>
        <p:txBody>
          <a:bodyPr lIns="0" anchor="t" anchorCtr="0">
            <a:noAutofit/>
          </a:bodyPr>
          <a:lstStyle>
            <a:lvl1pPr marL="0" indent="0">
              <a:lnSpc>
                <a:spcPct val="100000"/>
              </a:lnSpc>
              <a:spcBef>
                <a:spcPts val="0"/>
              </a:spcBef>
              <a:buNone/>
              <a:defRPr sz="20000" b="0" i="0" spc="200" baseline="0">
                <a:solidFill>
                  <a:schemeClr val="bg2"/>
                </a:solidFill>
                <a:latin typeface="Bebas Neue" panose="020B0606020202050201" pitchFamily="34" charset="77"/>
              </a:defRPr>
            </a:lvl1pPr>
          </a:lstStyle>
          <a:p>
            <a:pPr lvl="0"/>
            <a:r>
              <a:rPr lang="en-US"/>
              <a:t>“</a:t>
            </a:r>
          </a:p>
        </p:txBody>
      </p:sp>
      <p:sp>
        <p:nvSpPr>
          <p:cNvPr id="2" name="Text Placeholder 19">
            <a:extLst>
              <a:ext uri="{FF2B5EF4-FFF2-40B4-BE49-F238E27FC236}">
                <a16:creationId xmlns:a16="http://schemas.microsoft.com/office/drawing/2014/main" id="{D7A6A40F-131D-1FC5-6D09-B005469822A9}"/>
              </a:ext>
            </a:extLst>
          </p:cNvPr>
          <p:cNvSpPr>
            <a:spLocks noGrp="1"/>
          </p:cNvSpPr>
          <p:nvPr>
            <p:ph type="body" sz="quarter" idx="17"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82743" y="2783840"/>
            <a:ext cx="4768377" cy="1293384"/>
          </a:xfrm>
        </p:spPr>
        <p:txBody>
          <a:bodyPr lIns="0" anchor="b" anchorCtr="0">
            <a:noAutofit/>
          </a:bodyPr>
          <a:lstStyle>
            <a:lvl1pPr marL="0" indent="0">
              <a:lnSpc>
                <a:spcPts val="4680"/>
              </a:lnSpc>
              <a:spcBef>
                <a:spcPts val="0"/>
              </a:spcBef>
              <a:buNone/>
              <a:defRPr sz="4400" b="0" i="0" spc="200" baseline="0">
                <a:solidFill>
                  <a:schemeClr val="bg2"/>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2"/>
                </a:solidFill>
                <a:latin typeface="Bebas Neue" panose="020B0606020202050201" pitchFamily="34" charset="77"/>
              </a:defRPr>
            </a:lvl1pPr>
          </a:lstStyle>
          <a:p>
            <a:pPr lvl="0"/>
            <a:r>
              <a:rPr lang="en-US"/>
              <a:t>Firstname</a:t>
            </a:r>
            <a:br>
              <a:rPr lang="en-US"/>
            </a:br>
            <a:r>
              <a:rPr lang="en-US"/>
              <a:t>lastname</a:t>
            </a:r>
          </a:p>
        </p:txBody>
      </p:sp>
      <p:sp>
        <p:nvSpPr>
          <p:cNvPr id="12" name="TextBox 11">
            <a:extLst>
              <a:ext uri="{FF2B5EF4-FFF2-40B4-BE49-F238E27FC236}">
                <a16:creationId xmlns:a16="http://schemas.microsoft.com/office/drawing/2014/main" id="{90B791AD-4B8B-8AEF-BFB9-91B429F6B1F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189F064-C4A7-257C-A221-E6476667167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1544658"/>
            <a:ext cx="3565666" cy="2403129"/>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3743908" y="971761"/>
            <a:ext cx="8144811" cy="3809669"/>
          </a:xfrm>
          <a:prstGeom prst="rect">
            <a:avLst/>
          </a:prstGeom>
        </p:spPr>
      </p:pic>
      <p:sp>
        <p:nvSpPr>
          <p:cNvPr id="55" name="TextBox 54">
            <a:extLst>
              <a:ext uri="{FF2B5EF4-FFF2-40B4-BE49-F238E27FC236}">
                <a16:creationId xmlns:a16="http://schemas.microsoft.com/office/drawing/2014/main" id="{2A3953BD-2C38-0A1F-D917-3123194E747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3BD71872-1D16-2319-D9B3-C3968C2932F9}"/>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2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3757389"/>
            <a:ext cx="2724776" cy="2292110"/>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1350582" y="1184854"/>
            <a:ext cx="10538138" cy="4929128"/>
          </a:xfrm>
          <a:prstGeom prst="rect">
            <a:avLst/>
          </a:prstGeom>
        </p:spPr>
      </p:pic>
      <p:sp>
        <p:nvSpPr>
          <p:cNvPr id="6" name="TextBox 5">
            <a:extLst>
              <a:ext uri="{FF2B5EF4-FFF2-40B4-BE49-F238E27FC236}">
                <a16:creationId xmlns:a16="http://schemas.microsoft.com/office/drawing/2014/main" id="{0AF76578-296B-E971-CF61-AF37CBA9E57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B2E6065-AB9C-4867-1FDA-3C9C9D6285A8}"/>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1"/>
        </a:solidFill>
        <a:effectLst/>
      </p:bgPr>
    </p:bg>
    <p:spTree>
      <p:nvGrpSpPr>
        <p:cNvPr id="1" name=""/>
        <p:cNvGrpSpPr/>
        <p:nvPr/>
      </p:nvGrpSpPr>
      <p:grpSpPr>
        <a:xfrm>
          <a:off x="0" y="0"/>
          <a:ext cx="0" cy="0"/>
          <a:chOff x="0" y="0"/>
          <a:chExt cx="0" cy="0"/>
        </a:xfrm>
      </p:grpSpPr>
      <p:pic>
        <p:nvPicPr>
          <p:cNvPr id="6" name="Picture 5" descr="A person talking to a group of people&#10;&#10;Description automatically generated">
            <a:extLst>
              <a:ext uri="{FF2B5EF4-FFF2-40B4-BE49-F238E27FC236}">
                <a16:creationId xmlns:a16="http://schemas.microsoft.com/office/drawing/2014/main" id="{904F8174-D6F5-BFD9-A733-9A07AD808C6A}"/>
              </a:ext>
            </a:extLst>
          </p:cNvPr>
          <p:cNvPicPr>
            <a:picLocks noChangeAspect="1"/>
          </p:cNvPicPr>
          <p:nvPr userDrawn="1"/>
        </p:nvPicPr>
        <p:blipFill>
          <a:blip>
            <a:alphaModFix/>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t="5423" b="12137"/>
          <a:stretch/>
        </p:blipFill>
        <p:spPr>
          <a:xfrm>
            <a:off x="0" y="0"/>
            <a:ext cx="12192000" cy="6673516"/>
          </a:xfrm>
          <a:prstGeom prst="rect">
            <a:avLst/>
          </a:prstGeom>
          <a:noFill/>
          <a:effectLst/>
          <a:scene3d>
            <a:camera prst="orthographicFront">
              <a:rot lat="0" lon="10799980" rev="0"/>
            </a:camera>
            <a:lightRig rig="threePt" dir="t"/>
          </a:scene3d>
        </p:spPr>
      </p:pic>
      <p:sp>
        <p:nvSpPr>
          <p:cNvPr id="5" name="Rectangle 4">
            <a:extLst>
              <a:ext uri="{FF2B5EF4-FFF2-40B4-BE49-F238E27FC236}">
                <a16:creationId xmlns:a16="http://schemas.microsoft.com/office/drawing/2014/main" id="{74D06D50-C1D4-AF5D-1CED-485E91E4736D}"/>
              </a:ext>
            </a:extLst>
          </p:cNvPr>
          <p:cNvSpPr/>
          <p:nvPr userDrawn="1"/>
        </p:nvSpPr>
        <p:spPr>
          <a:xfrm>
            <a:off x="0" y="-236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8" name="Picture 7">
            <a:extLst>
              <a:ext uri="{FF2B5EF4-FFF2-40B4-BE49-F238E27FC236}">
                <a16:creationId xmlns:a16="http://schemas.microsoft.com/office/drawing/2014/main" id="{C2C4DB8E-AA2A-6BA0-5AA1-84C5CCE6337D}"/>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168791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OCMC Custom">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9"/>
            <a:ext cx="10882227" cy="969941"/>
          </a:xfrm>
        </p:spPr>
        <p:txBody>
          <a:bodyPr lIns="0">
            <a:normAutofit/>
          </a:bodyPr>
          <a:lstStyle>
            <a:lvl1pPr marL="0" indent="0">
              <a:buFontTx/>
              <a:buNone/>
              <a:defRPr sz="1500">
                <a:solidFill>
                  <a:schemeClr val="tx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2" name="Text Placeholder 4">
            <a:extLst>
              <a:ext uri="{FF2B5EF4-FFF2-40B4-BE49-F238E27FC236}">
                <a16:creationId xmlns:a16="http://schemas.microsoft.com/office/drawing/2014/main" id="{C1F321A0-7979-B885-30F4-5D75C860254D}"/>
              </a:ext>
            </a:extLst>
          </p:cNvPr>
          <p:cNvSpPr>
            <a:spLocks noGrp="1"/>
          </p:cNvSpPr>
          <p:nvPr>
            <p:ph type="body" sz="quarter" idx="31" hasCustomPrompt="1"/>
          </p:nvPr>
        </p:nvSpPr>
        <p:spPr>
          <a:xfrm>
            <a:off x="391682"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4" name="Text Placeholder 4">
            <a:extLst>
              <a:ext uri="{FF2B5EF4-FFF2-40B4-BE49-F238E27FC236}">
                <a16:creationId xmlns:a16="http://schemas.microsoft.com/office/drawing/2014/main" id="{6004469D-C109-75CB-EE07-0246969DFDFD}"/>
              </a:ext>
            </a:extLst>
          </p:cNvPr>
          <p:cNvSpPr>
            <a:spLocks noGrp="1"/>
          </p:cNvSpPr>
          <p:nvPr>
            <p:ph type="body" sz="quarter" idx="33" hasCustomPrompt="1"/>
          </p:nvPr>
        </p:nvSpPr>
        <p:spPr>
          <a:xfrm>
            <a:off x="4602494"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6" name="Text Placeholder 4">
            <a:extLst>
              <a:ext uri="{FF2B5EF4-FFF2-40B4-BE49-F238E27FC236}">
                <a16:creationId xmlns:a16="http://schemas.microsoft.com/office/drawing/2014/main" id="{6087ED73-1960-52CD-0E98-C5363B004C8C}"/>
              </a:ext>
            </a:extLst>
          </p:cNvPr>
          <p:cNvSpPr>
            <a:spLocks noGrp="1"/>
          </p:cNvSpPr>
          <p:nvPr>
            <p:ph type="body" sz="quarter" idx="34" hasCustomPrompt="1"/>
          </p:nvPr>
        </p:nvSpPr>
        <p:spPr>
          <a:xfrm>
            <a:off x="8813306"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8" name="TextBox 7">
            <a:extLst>
              <a:ext uri="{FF2B5EF4-FFF2-40B4-BE49-F238E27FC236}">
                <a16:creationId xmlns:a16="http://schemas.microsoft.com/office/drawing/2014/main" id="{D8ED17CB-8D90-88DC-7B4C-D6A79E02DA8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3B517D3-CEE2-804D-5AA3-48F8ED305DF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2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Tree>
    <p:extLst>
      <p:ext uri="{BB962C8B-B14F-4D97-AF65-F5344CB8AC3E}">
        <p14:creationId xmlns:p14="http://schemas.microsoft.com/office/powerpoint/2010/main" val="163853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pic>
        <p:nvPicPr>
          <p:cNvPr id="2" name="Graphic 1">
            <a:extLst>
              <a:ext uri="{FF2B5EF4-FFF2-40B4-BE49-F238E27FC236}">
                <a16:creationId xmlns:a16="http://schemas.microsoft.com/office/drawing/2014/main" id="{108B108E-6050-4FC0-7EC4-B1A4DD119017}"/>
              </a:ext>
            </a:extLst>
          </p:cNvPr>
          <p:cNvPicPr>
            <a:picLocks noChangeAspect="1"/>
          </p:cNvPicPr>
          <p:nvPr userDrawn="1"/>
        </p:nvPicPr>
        <p:blipFill>
          <a:blip/>
          <a:stretch>
            <a:fillRect/>
          </a:stretch>
        </p:blipFill>
        <p:spPr>
          <a:xfrm>
            <a:off x="8901221" y="6157291"/>
            <a:ext cx="1542287" cy="300446"/>
          </a:xfrm>
          <a:prstGeom prst="rect">
            <a:avLst/>
          </a:prstGeom>
        </p:spPr>
      </p:pic>
      <p:sp>
        <p:nvSpPr>
          <p:cNvPr id="3" name="Title 1">
            <a:extLst>
              <a:ext uri="{FF2B5EF4-FFF2-40B4-BE49-F238E27FC236}">
                <a16:creationId xmlns:a16="http://schemas.microsoft.com/office/drawing/2014/main" id="{384A6DD6-00B9-3198-D896-3E95B1BD8AE8}"/>
              </a:ext>
            </a:extLst>
          </p:cNvPr>
          <p:cNvSpPr txBox="1">
            <a:spLocks/>
          </p:cNvSpPr>
          <p:nvPr userDrawn="1"/>
        </p:nvSpPr>
        <p:spPr>
          <a:xfrm>
            <a:off x="10492276" y="5921521"/>
            <a:ext cx="3157726" cy="589707"/>
          </a:xfrm>
          <a:prstGeom prst="rect">
            <a:avLst/>
          </a:prstGeom>
        </p:spPr>
        <p:txBody>
          <a:bodyPr vert="horz" lIns="9144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spc="100">
                <a:solidFill>
                  <a:schemeClr val="bg1"/>
                </a:solidFill>
                <a:latin typeface="Montserrat Medium" pitchFamily="2" charset="77"/>
              </a:rPr>
              <a:t>1-877-463-6784   </a:t>
            </a:r>
            <a:br>
              <a:rPr lang="en-US" sz="1100" spc="100">
                <a:solidFill>
                  <a:schemeClr val="bg1"/>
                </a:solidFill>
                <a:latin typeface="Montserrat Medium" pitchFamily="2" charset="77"/>
              </a:rPr>
            </a:br>
            <a:r>
              <a:rPr lang="en-US" sz="1100" spc="100">
                <a:solidFill>
                  <a:schemeClr val="bg1"/>
                </a:solidFill>
                <a:latin typeface="Montserrat Medium" pitchFamily="2" charset="77"/>
              </a:rPr>
              <a:t>www.ocmc.org</a:t>
            </a:r>
          </a:p>
        </p:txBody>
      </p:sp>
      <p:pic>
        <p:nvPicPr>
          <p:cNvPr id="4" name="Picture 3">
            <a:extLst>
              <a:ext uri="{FF2B5EF4-FFF2-40B4-BE49-F238E27FC236}">
                <a16:creationId xmlns:a16="http://schemas.microsoft.com/office/drawing/2014/main" id="{E2B8C3DA-AF00-7CF9-56FC-DDEC678705E0}"/>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329713" y="5259346"/>
            <a:ext cx="4670276" cy="1066698"/>
          </a:xfrm>
          <a:prstGeom prst="rect">
            <a:avLst/>
          </a:prstGeom>
        </p:spPr>
      </p:pic>
    </p:spTree>
    <p:extLst>
      <p:ext uri="{BB962C8B-B14F-4D97-AF65-F5344CB8AC3E}">
        <p14:creationId xmlns:p14="http://schemas.microsoft.com/office/powerpoint/2010/main" val="14924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
        <p:nvSpPr>
          <p:cNvPr id="7" name="Text Placeholder 4">
            <a:extLst>
              <a:ext uri="{FF2B5EF4-FFF2-40B4-BE49-F238E27FC236}">
                <a16:creationId xmlns:a16="http://schemas.microsoft.com/office/drawing/2014/main" id="{F556DDC9-68D5-9D7C-2668-0CC288F837BD}"/>
              </a:ext>
            </a:extLst>
          </p:cNvPr>
          <p:cNvSpPr>
            <a:spLocks noGrp="1"/>
          </p:cNvSpPr>
          <p:nvPr>
            <p:ph type="body" sz="quarter" idx="12" hasCustomPrompt="1"/>
          </p:nvPr>
        </p:nvSpPr>
        <p:spPr>
          <a:xfrm>
            <a:off x="1764529" y="5115378"/>
            <a:ext cx="2451871" cy="1228827"/>
          </a:xfrm>
        </p:spPr>
        <p:txBody>
          <a:bodyPr lIns="0" tIns="0" bIns="0" anchor="ctr" anchorCtr="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a:t>
            </a:r>
            <a:br>
              <a:rPr lang="en-US"/>
            </a:br>
            <a:r>
              <a:rPr lang="en-US"/>
              <a:t>edit caption</a:t>
            </a:r>
          </a:p>
        </p:txBody>
      </p:sp>
      <p:sp>
        <p:nvSpPr>
          <p:cNvPr id="9" name="Picture Placeholder 9">
            <a:extLst>
              <a:ext uri="{FF2B5EF4-FFF2-40B4-BE49-F238E27FC236}">
                <a16:creationId xmlns:a16="http://schemas.microsoft.com/office/drawing/2014/main" id="{8E142C57-4D96-6267-78A1-02DD6F7665B3}"/>
              </a:ext>
            </a:extLst>
          </p:cNvPr>
          <p:cNvSpPr>
            <a:spLocks noGrp="1"/>
          </p:cNvSpPr>
          <p:nvPr>
            <p:ph type="pic" sz="quarter" idx="14" hasCustomPrompt="1"/>
          </p:nvPr>
        </p:nvSpPr>
        <p:spPr>
          <a:xfrm>
            <a:off x="405675" y="511537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Tree>
    <p:extLst>
      <p:ext uri="{BB962C8B-B14F-4D97-AF65-F5344CB8AC3E}">
        <p14:creationId xmlns:p14="http://schemas.microsoft.com/office/powerpoint/2010/main" val="293830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8"/>
            <a:ext cx="10882227" cy="447510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19" name="TextBox 18">
            <a:extLst>
              <a:ext uri="{FF2B5EF4-FFF2-40B4-BE49-F238E27FC236}">
                <a16:creationId xmlns:a16="http://schemas.microsoft.com/office/drawing/2014/main" id="{FDBD2233-E560-1401-F9F0-449F2554FC49}"/>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0D0D17-E55E-8BB5-DD7A-F95226A28BFF}"/>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CMC Custo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45159B-3951-91D3-5B2F-E6E619E6F109}"/>
              </a:ext>
            </a:extLst>
          </p:cNvPr>
          <p:cNvPicPr>
            <a:picLocks noChangeAspect="1"/>
          </p:cNvPicPr>
          <p:nvPr userDrawn="1"/>
        </p:nvPicPr>
        <p:blipFill>
          <a:blip/>
          <a:stretch>
            <a:fillRect/>
          </a:stretch>
        </p:blipFill>
        <p:spPr>
          <a:xfrm>
            <a:off x="-1" y="0"/>
            <a:ext cx="12292315" cy="6874046"/>
          </a:xfrm>
          <a:prstGeom prst="rect">
            <a:avLst/>
          </a:prstGeom>
        </p:spPr>
      </p:pic>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a:stretch>
            <a:fillRect/>
          </a:stretch>
        </p:blipFill>
        <p:spPr>
          <a:xfrm>
            <a:off x="0" y="6661825"/>
            <a:ext cx="12192000" cy="206007"/>
          </a:xfrm>
          <a:prstGeom prst="rect">
            <a:avLst/>
          </a:prstGeom>
        </p:spPr>
      </p:pic>
      <p:sp>
        <p:nvSpPr>
          <p:cNvPr id="4" name="TextBox 3">
            <a:extLst>
              <a:ext uri="{FF2B5EF4-FFF2-40B4-BE49-F238E27FC236}">
                <a16:creationId xmlns:a16="http://schemas.microsoft.com/office/drawing/2014/main" id="{451A1360-5AD9-920C-AAC9-A858784BAC2F}"/>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04E659-1164-8B4D-E908-104475DE07DF}"/>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 7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4">
            <a:extLst>
              <a:ext uri="{FF2B5EF4-FFF2-40B4-BE49-F238E27FC236}">
                <a16:creationId xmlns:a16="http://schemas.microsoft.com/office/drawing/2014/main" id="{1640168F-97CB-3CE9-F5B4-6443ACB8D23A}"/>
              </a:ext>
            </a:extLst>
          </p:cNvPr>
          <p:cNvSpPr>
            <a:spLocks noGrp="1"/>
          </p:cNvSpPr>
          <p:nvPr>
            <p:ph type="body" sz="quarter" idx="11"/>
          </p:nvPr>
        </p:nvSpPr>
        <p:spPr>
          <a:xfrm>
            <a:off x="414663" y="1544658"/>
            <a:ext cx="10882227" cy="143003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6" name="Text Placeholder 4">
            <a:extLst>
              <a:ext uri="{FF2B5EF4-FFF2-40B4-BE49-F238E27FC236}">
                <a16:creationId xmlns:a16="http://schemas.microsoft.com/office/drawing/2014/main" id="{3529F4AE-7691-62D6-B411-417E0FA855D6}"/>
              </a:ext>
            </a:extLst>
          </p:cNvPr>
          <p:cNvSpPr>
            <a:spLocks noGrp="1"/>
          </p:cNvSpPr>
          <p:nvPr>
            <p:ph type="body" sz="quarter" idx="12" hasCustomPrompt="1"/>
          </p:nvPr>
        </p:nvSpPr>
        <p:spPr>
          <a:xfrm>
            <a:off x="40308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 Placeholder 4">
            <a:extLst>
              <a:ext uri="{FF2B5EF4-FFF2-40B4-BE49-F238E27FC236}">
                <a16:creationId xmlns:a16="http://schemas.microsoft.com/office/drawing/2014/main" id="{22A2EB4F-A3F5-DD52-77CF-DF31D104A712}"/>
              </a:ext>
            </a:extLst>
          </p:cNvPr>
          <p:cNvSpPr>
            <a:spLocks noGrp="1"/>
          </p:cNvSpPr>
          <p:nvPr>
            <p:ph type="body" sz="quarter" idx="13" hasCustomPrompt="1"/>
          </p:nvPr>
        </p:nvSpPr>
        <p:spPr>
          <a:xfrm>
            <a:off x="2061958"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207353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3741391"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5409249"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6" name="Picture Placeholder 9">
            <a:extLst>
              <a:ext uri="{FF2B5EF4-FFF2-40B4-BE49-F238E27FC236}">
                <a16:creationId xmlns:a16="http://schemas.microsoft.com/office/drawing/2014/main" id="{3D02C5D0-D0DF-203B-AED6-F8CF19451312}"/>
              </a:ext>
            </a:extLst>
          </p:cNvPr>
          <p:cNvSpPr>
            <a:spLocks noGrp="1"/>
          </p:cNvSpPr>
          <p:nvPr>
            <p:ph type="pic" sz="quarter" idx="18" hasCustomPrompt="1"/>
          </p:nvPr>
        </p:nvSpPr>
        <p:spPr>
          <a:xfrm>
            <a:off x="7077107"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8" name="Picture Placeholder 9">
            <a:extLst>
              <a:ext uri="{FF2B5EF4-FFF2-40B4-BE49-F238E27FC236}">
                <a16:creationId xmlns:a16="http://schemas.microsoft.com/office/drawing/2014/main" id="{D9539817-D568-EFD1-DD57-E8A96C5D945C}"/>
              </a:ext>
            </a:extLst>
          </p:cNvPr>
          <p:cNvSpPr>
            <a:spLocks noGrp="1"/>
          </p:cNvSpPr>
          <p:nvPr>
            <p:ph type="pic" sz="quarter" idx="19" hasCustomPrompt="1"/>
          </p:nvPr>
        </p:nvSpPr>
        <p:spPr>
          <a:xfrm>
            <a:off x="874496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9" name="Picture Placeholder 9">
            <a:extLst>
              <a:ext uri="{FF2B5EF4-FFF2-40B4-BE49-F238E27FC236}">
                <a16:creationId xmlns:a16="http://schemas.microsoft.com/office/drawing/2014/main" id="{76BB66E7-9B56-EC12-2AB9-2435926DEEFB}"/>
              </a:ext>
            </a:extLst>
          </p:cNvPr>
          <p:cNvSpPr>
            <a:spLocks noGrp="1"/>
          </p:cNvSpPr>
          <p:nvPr>
            <p:ph type="pic" sz="quarter" idx="20" hasCustomPrompt="1"/>
          </p:nvPr>
        </p:nvSpPr>
        <p:spPr>
          <a:xfrm>
            <a:off x="1041282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1" name="Text Placeholder 4">
            <a:extLst>
              <a:ext uri="{FF2B5EF4-FFF2-40B4-BE49-F238E27FC236}">
                <a16:creationId xmlns:a16="http://schemas.microsoft.com/office/drawing/2014/main" id="{58FE1A13-1EAC-394C-9F5D-F9E3E885A6A7}"/>
              </a:ext>
            </a:extLst>
          </p:cNvPr>
          <p:cNvSpPr>
            <a:spLocks noGrp="1"/>
          </p:cNvSpPr>
          <p:nvPr>
            <p:ph type="body" sz="quarter" idx="21" hasCustomPrompt="1"/>
          </p:nvPr>
        </p:nvSpPr>
        <p:spPr>
          <a:xfrm>
            <a:off x="372871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540704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3" name="Text Placeholder 4">
            <a:extLst>
              <a:ext uri="{FF2B5EF4-FFF2-40B4-BE49-F238E27FC236}">
                <a16:creationId xmlns:a16="http://schemas.microsoft.com/office/drawing/2014/main" id="{B2C01E48-19E3-BA30-19CA-0E7BC9543BB3}"/>
              </a:ext>
            </a:extLst>
          </p:cNvPr>
          <p:cNvSpPr>
            <a:spLocks noGrp="1"/>
          </p:cNvSpPr>
          <p:nvPr>
            <p:ph type="body" sz="quarter" idx="23" hasCustomPrompt="1"/>
          </p:nvPr>
        </p:nvSpPr>
        <p:spPr>
          <a:xfrm>
            <a:off x="7073796"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4" name="Text Placeholder 4">
            <a:extLst>
              <a:ext uri="{FF2B5EF4-FFF2-40B4-BE49-F238E27FC236}">
                <a16:creationId xmlns:a16="http://schemas.microsoft.com/office/drawing/2014/main" id="{053BCE7E-039F-21A2-3C66-9796046D731A}"/>
              </a:ext>
            </a:extLst>
          </p:cNvPr>
          <p:cNvSpPr>
            <a:spLocks noGrp="1"/>
          </p:cNvSpPr>
          <p:nvPr>
            <p:ph type="body" sz="quarter" idx="24" hasCustomPrompt="1"/>
          </p:nvPr>
        </p:nvSpPr>
        <p:spPr>
          <a:xfrm>
            <a:off x="8740550"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5" name="Text Placeholder 4">
            <a:extLst>
              <a:ext uri="{FF2B5EF4-FFF2-40B4-BE49-F238E27FC236}">
                <a16:creationId xmlns:a16="http://schemas.microsoft.com/office/drawing/2014/main" id="{EF75D67B-3F5F-204F-603A-F1E654146751}"/>
              </a:ext>
            </a:extLst>
          </p:cNvPr>
          <p:cNvSpPr>
            <a:spLocks noGrp="1"/>
          </p:cNvSpPr>
          <p:nvPr>
            <p:ph type="body" sz="quarter" idx="25" hasCustomPrompt="1"/>
          </p:nvPr>
        </p:nvSpPr>
        <p:spPr>
          <a:xfrm>
            <a:off x="1041887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9" name="TextBox 28">
            <a:extLst>
              <a:ext uri="{FF2B5EF4-FFF2-40B4-BE49-F238E27FC236}">
                <a16:creationId xmlns:a16="http://schemas.microsoft.com/office/drawing/2014/main" id="{6309BE3B-4144-8F04-D546-A9655E5841A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D23F8EF-7DCB-2633-04C2-B9F080147A3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s + Caption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4"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3296610"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6187546"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9078483"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9078483"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 Placeholder 4">
            <a:extLst>
              <a:ext uri="{FF2B5EF4-FFF2-40B4-BE49-F238E27FC236}">
                <a16:creationId xmlns:a16="http://schemas.microsoft.com/office/drawing/2014/main" id="{773CCFD7-8BAD-79E0-3E59-01383B10ADD1}"/>
              </a:ext>
            </a:extLst>
          </p:cNvPr>
          <p:cNvSpPr>
            <a:spLocks noGrp="1"/>
          </p:cNvSpPr>
          <p:nvPr>
            <p:ph type="body" sz="quarter" idx="26" hasCustomPrompt="1"/>
          </p:nvPr>
        </p:nvSpPr>
        <p:spPr>
          <a:xfrm>
            <a:off x="9078483"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0" name="Text Placeholder 4">
            <a:extLst>
              <a:ext uri="{FF2B5EF4-FFF2-40B4-BE49-F238E27FC236}">
                <a16:creationId xmlns:a16="http://schemas.microsoft.com/office/drawing/2014/main" id="{80C9189C-7F1E-05A1-4AE3-4CF4A7B78129}"/>
              </a:ext>
            </a:extLst>
          </p:cNvPr>
          <p:cNvSpPr>
            <a:spLocks noGrp="1"/>
          </p:cNvSpPr>
          <p:nvPr>
            <p:ph type="body" sz="quarter" idx="27" hasCustomPrompt="1"/>
          </p:nvPr>
        </p:nvSpPr>
        <p:spPr>
          <a:xfrm>
            <a:off x="6187365"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6" name="Text Placeholder 4">
            <a:extLst>
              <a:ext uri="{FF2B5EF4-FFF2-40B4-BE49-F238E27FC236}">
                <a16:creationId xmlns:a16="http://schemas.microsoft.com/office/drawing/2014/main" id="{8896C703-2E9E-29E0-D40C-FFCE48DB4AB7}"/>
              </a:ext>
            </a:extLst>
          </p:cNvPr>
          <p:cNvSpPr>
            <a:spLocks noGrp="1"/>
          </p:cNvSpPr>
          <p:nvPr>
            <p:ph type="body" sz="quarter" idx="28" hasCustomPrompt="1"/>
          </p:nvPr>
        </p:nvSpPr>
        <p:spPr>
          <a:xfrm>
            <a:off x="6187365"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8" name="Text Placeholder 4">
            <a:extLst>
              <a:ext uri="{FF2B5EF4-FFF2-40B4-BE49-F238E27FC236}">
                <a16:creationId xmlns:a16="http://schemas.microsoft.com/office/drawing/2014/main" id="{156050EF-9ADF-FD29-C86E-4F378AE35953}"/>
              </a:ext>
            </a:extLst>
          </p:cNvPr>
          <p:cNvSpPr>
            <a:spLocks noGrp="1"/>
          </p:cNvSpPr>
          <p:nvPr>
            <p:ph type="body" sz="quarter" idx="29" hasCustomPrompt="1"/>
          </p:nvPr>
        </p:nvSpPr>
        <p:spPr>
          <a:xfrm>
            <a:off x="3296247"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9" name="Text Placeholder 4">
            <a:extLst>
              <a:ext uri="{FF2B5EF4-FFF2-40B4-BE49-F238E27FC236}">
                <a16:creationId xmlns:a16="http://schemas.microsoft.com/office/drawing/2014/main" id="{DF1A4381-FA6B-1EAA-3857-AEC60271FC83}"/>
              </a:ext>
            </a:extLst>
          </p:cNvPr>
          <p:cNvSpPr>
            <a:spLocks noGrp="1"/>
          </p:cNvSpPr>
          <p:nvPr>
            <p:ph type="body" sz="quarter" idx="30" hasCustomPrompt="1"/>
          </p:nvPr>
        </p:nvSpPr>
        <p:spPr>
          <a:xfrm>
            <a:off x="3296247"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0" name="Text Placeholder 4">
            <a:extLst>
              <a:ext uri="{FF2B5EF4-FFF2-40B4-BE49-F238E27FC236}">
                <a16:creationId xmlns:a16="http://schemas.microsoft.com/office/drawing/2014/main" id="{BEDEAC8D-E737-3ADE-B53A-992279858FD6}"/>
              </a:ext>
            </a:extLst>
          </p:cNvPr>
          <p:cNvSpPr>
            <a:spLocks noGrp="1"/>
          </p:cNvSpPr>
          <p:nvPr>
            <p:ph type="body" sz="quarter" idx="31" hasCustomPrompt="1"/>
          </p:nvPr>
        </p:nvSpPr>
        <p:spPr>
          <a:xfrm>
            <a:off x="391682"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31" name="Text Placeholder 4">
            <a:extLst>
              <a:ext uri="{FF2B5EF4-FFF2-40B4-BE49-F238E27FC236}">
                <a16:creationId xmlns:a16="http://schemas.microsoft.com/office/drawing/2014/main" id="{203159FC-132B-9FEF-CB66-452AE45AF216}"/>
              </a:ext>
            </a:extLst>
          </p:cNvPr>
          <p:cNvSpPr>
            <a:spLocks noGrp="1"/>
          </p:cNvSpPr>
          <p:nvPr>
            <p:ph type="body" sz="quarter" idx="32" hasCustomPrompt="1"/>
          </p:nvPr>
        </p:nvSpPr>
        <p:spPr>
          <a:xfrm>
            <a:off x="391682"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9" name="TextBox 38">
            <a:extLst>
              <a:ext uri="{FF2B5EF4-FFF2-40B4-BE49-F238E27FC236}">
                <a16:creationId xmlns:a16="http://schemas.microsoft.com/office/drawing/2014/main" id="{EEAA9628-A06C-57E5-7222-9FB15F6FE09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04536E-36B8-BDCA-570D-F788FA9CBFE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84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196"/>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DF53C-76A4-4885-ABA8-38DD9C8E4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77154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6" r:id="rId3"/>
    <p:sldLayoutId id="2147483702" r:id="rId4"/>
    <p:sldLayoutId id="2147483677" r:id="rId5"/>
    <p:sldLayoutId id="2147483663" r:id="rId6"/>
    <p:sldLayoutId id="2147483667" r:id="rId7"/>
    <p:sldLayoutId id="2147483668" r:id="rId8"/>
    <p:sldLayoutId id="2147483670" r:id="rId9"/>
    <p:sldLayoutId id="2147483673" r:id="rId10"/>
    <p:sldLayoutId id="2147483680" r:id="rId11"/>
    <p:sldLayoutId id="2147483669" r:id="rId12"/>
    <p:sldLayoutId id="2147483678" r:id="rId13"/>
    <p:sldLayoutId id="2147483671" r:id="rId14"/>
    <p:sldLayoutId id="2147483681" r:id="rId15"/>
    <p:sldLayoutId id="2147483672" r:id="rId16"/>
    <p:sldLayoutId id="2147483676" r:id="rId17"/>
    <p:sldLayoutId id="2147483674" r:id="rId18"/>
    <p:sldLayoutId id="2147483679" r:id="rId19"/>
    <p:sldLayoutId id="2147483675" r:id="rId20"/>
  </p:sldLayoutIdLst>
  <p:txStyles>
    <p:titleStyle>
      <a:lvl1pPr algn="r"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orthodoxchristianm-my.sharepoint.com/personal/frchris_ocmc_org/_layouts/15/stream.aspx?id=/personal/frchris_ocmc_org/Documents/Presentations/Misc%20video/OCMC%20-%20Turkana.short.mp4&amp;nav=eyJyZWZlcnJhbEluZm8iOnsicmVmZXJyYWxBcHAiOiJTdHJlYW1XZWJBcHAiLCJyZWZlcnJhbFZpZXciOiJTaGFyZURpYWxvZy1MaW5rIiwicmVmZXJyYWxBcHBQbGF0Zm9ybSI6IldlYiIsInJlZmVycmFsTW9kZSI6InZpZXcifX0&amp;ga=1&amp;referrer=StreamWebApp.Web&amp;referrerScenario=AddressBarCopied.view.09db091d-686c-422c-bc4c-fe5e0932fb8e"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8938-533E-7969-A602-139EE1F82E68}"/>
            </a:ext>
          </a:extLst>
        </p:cNvPr>
        <p:cNvGrpSpPr/>
        <p:nvPr/>
      </p:nvGrpSpPr>
      <p:grpSpPr>
        <a:xfrm>
          <a:off x="0" y="0"/>
          <a:ext cx="0" cy="0"/>
          <a:chOff x="0" y="0"/>
          <a:chExt cx="0" cy="0"/>
        </a:xfrm>
      </p:grpSpPr>
      <p:pic>
        <p:nvPicPr>
          <p:cNvPr id="8" name="Picture 7" descr="A person standing in front of a group of people&#10;&#10;AI-generated content may be incorrect.">
            <a:extLst>
              <a:ext uri="{FF2B5EF4-FFF2-40B4-BE49-F238E27FC236}">
                <a16:creationId xmlns:a16="http://schemas.microsoft.com/office/drawing/2014/main" id="{C8BFD25C-EE8F-AEF1-038F-018159BF6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294E08A-AA8B-89D2-B675-BAFC03091386}"/>
              </a:ext>
            </a:extLst>
          </p:cNvPr>
          <p:cNvSpPr txBox="1"/>
          <p:nvPr/>
        </p:nvSpPr>
        <p:spPr>
          <a:xfrm>
            <a:off x="526935" y="511459"/>
            <a:ext cx="4205704" cy="4154984"/>
          </a:xfrm>
          <a:prstGeom prst="rect">
            <a:avLst/>
          </a:prstGeom>
          <a:noFill/>
        </p:spPr>
        <p:txBody>
          <a:bodyPr wrap="square" rtlCol="0">
            <a:spAutoFit/>
          </a:bodyPr>
          <a:lstStyle/>
          <a:p>
            <a:r>
              <a:rPr lang="en-US" sz="6600" dirty="0">
                <a:solidFill>
                  <a:schemeClr val="bg1"/>
                </a:solidFill>
                <a:latin typeface="Bebas Neue" panose="020B0606020202050201" pitchFamily="34" charset="77"/>
              </a:rPr>
              <a:t>Orthodoxy in Turkana:</a:t>
            </a:r>
          </a:p>
          <a:p>
            <a:r>
              <a:rPr lang="en-US" sz="6600" dirty="0">
                <a:solidFill>
                  <a:schemeClr val="bg1"/>
                </a:solidFill>
                <a:latin typeface="Bebas Neue" panose="020B0606020202050201" pitchFamily="34" charset="77"/>
              </a:rPr>
              <a:t>Mission</a:t>
            </a:r>
          </a:p>
          <a:p>
            <a:r>
              <a:rPr lang="en-US" sz="6600" dirty="0">
                <a:solidFill>
                  <a:schemeClr val="bg1"/>
                </a:solidFill>
                <a:latin typeface="Bebas Neue" panose="020B0606020202050201" pitchFamily="34" charset="77"/>
              </a:rPr>
              <a:t>Sunday 2025</a:t>
            </a:r>
          </a:p>
        </p:txBody>
      </p:sp>
    </p:spTree>
    <p:extLst>
      <p:ext uri="{BB962C8B-B14F-4D97-AF65-F5344CB8AC3E}">
        <p14:creationId xmlns:p14="http://schemas.microsoft.com/office/powerpoint/2010/main" val="384681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E857-ABAB-32EE-6618-7809970A7D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260C17-C897-66E4-E856-79047C2A4AD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F3EC3128-F736-5826-14C4-B62BFC8644C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42627B13-9206-C726-773C-C88F690E789E}"/>
              </a:ext>
            </a:extLst>
          </p:cNvPr>
          <p:cNvSpPr txBox="1"/>
          <p:nvPr/>
        </p:nvSpPr>
        <p:spPr>
          <a:xfrm>
            <a:off x="832419" y="2696009"/>
            <a:ext cx="6230533"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Orthodoxy is now being introduced to 10 villages that have never heard the Gospel but want to know more. ​</a:t>
            </a:r>
            <a:endParaRPr lang="en-US" sz="1400" i="1" dirty="0">
              <a:solidFill>
                <a:schemeClr val="tx2"/>
              </a:solidFill>
              <a:effectLst/>
              <a:latin typeface="Montserrat"/>
            </a:endParaRPr>
          </a:p>
        </p:txBody>
      </p:sp>
      <p:pic>
        <p:nvPicPr>
          <p:cNvPr id="4098" name="Picture 2">
            <a:extLst>
              <a:ext uri="{FF2B5EF4-FFF2-40B4-BE49-F238E27FC236}">
                <a16:creationId xmlns:a16="http://schemas.microsoft.com/office/drawing/2014/main" id="{D35E980A-242A-6447-7D11-3CD98389D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17" r="-45817"/>
          <a:stretch/>
        </p:blipFill>
        <p:spPr bwMode="auto">
          <a:xfrm>
            <a:off x="7598664" y="0"/>
            <a:ext cx="8980879"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2D7D8D-D0CA-6593-16D1-203DCF258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23899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7082-AF4C-2E4B-4D3D-FA81C979621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F33D2A-9803-8A99-909A-380DFDFD1438}"/>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A3446AC6-4D10-36FC-A32C-259C597D8C9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5122" name="Picture 2">
            <a:extLst>
              <a:ext uri="{FF2B5EF4-FFF2-40B4-BE49-F238E27FC236}">
                <a16:creationId xmlns:a16="http://schemas.microsoft.com/office/drawing/2014/main" id="{CAE27FC6-1BE8-2A4D-5818-C3E9C9BFD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15197"/>
          <a:stretch/>
        </p:blipFill>
        <p:spPr bwMode="auto">
          <a:xfrm>
            <a:off x="7598664" y="0"/>
            <a:ext cx="902558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B61552F-E8B6-EF19-908F-E13FDFB2A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5" name="TextBox 4">
            <a:extLst>
              <a:ext uri="{FF2B5EF4-FFF2-40B4-BE49-F238E27FC236}">
                <a16:creationId xmlns:a16="http://schemas.microsoft.com/office/drawing/2014/main" id="{07622C99-AF65-A393-AE83-17001D3748FF}"/>
              </a:ext>
            </a:extLst>
          </p:cNvPr>
          <p:cNvSpPr txBox="1"/>
          <p:nvPr/>
        </p:nvSpPr>
        <p:spPr>
          <a:xfrm>
            <a:off x="832419" y="1863589"/>
            <a:ext cx="6230533" cy="2554545"/>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Mission Center Activities: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assist seminaries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schools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dig wells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churches</a:t>
            </a:r>
          </a:p>
        </p:txBody>
      </p:sp>
    </p:spTree>
    <p:extLst>
      <p:ext uri="{BB962C8B-B14F-4D97-AF65-F5344CB8AC3E}">
        <p14:creationId xmlns:p14="http://schemas.microsoft.com/office/powerpoint/2010/main" val="148291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827C-7114-7A2F-380F-9CD6DF30B7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54F653-666B-EB5B-0390-172BDE8557ED}"/>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86FDC122-2A1C-0D08-4D57-7A36BF3EB5A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318A4555-799A-F26C-B9E1-D8BBE96AC0A9}"/>
              </a:ext>
            </a:extLst>
          </p:cNvPr>
          <p:cNvSpPr txBox="1"/>
          <p:nvPr/>
        </p:nvSpPr>
        <p:spPr>
          <a:xfrm>
            <a:off x="691757" y="1542751"/>
            <a:ext cx="6230533" cy="830997"/>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What is our duty as Orthodox Christians to the rest of the world?</a:t>
            </a:r>
            <a:endParaRPr lang="en-US" sz="1400" i="1" dirty="0">
              <a:solidFill>
                <a:schemeClr val="tx2"/>
              </a:solidFill>
              <a:effectLst/>
              <a:latin typeface="Montserrat"/>
            </a:endParaRPr>
          </a:p>
        </p:txBody>
      </p:sp>
      <p:sp>
        <p:nvSpPr>
          <p:cNvPr id="4" name="Text Placeholder 2">
            <a:extLst>
              <a:ext uri="{FF2B5EF4-FFF2-40B4-BE49-F238E27FC236}">
                <a16:creationId xmlns:a16="http://schemas.microsoft.com/office/drawing/2014/main" id="{FA70155D-0B55-CD31-3A6A-0078FB3F535A}"/>
              </a:ext>
            </a:extLst>
          </p:cNvPr>
          <p:cNvSpPr txBox="1">
            <a:spLocks/>
          </p:cNvSpPr>
          <p:nvPr/>
        </p:nvSpPr>
        <p:spPr>
          <a:xfrm>
            <a:off x="0" y="2875630"/>
            <a:ext cx="6922290" cy="3209860"/>
          </a:xfrm>
          <a:prstGeom prst="rect">
            <a:avLst/>
          </a:prstGeom>
        </p:spPr>
        <p:txBody>
          <a:bodyPr vert="horz" lIns="0" tIns="45720" rIns="91440" bIns="45720" rtlCol="0" anchor="t">
            <a:noAutofit/>
          </a:bodyPr>
          <a:lstStyle>
            <a:lvl1pPr marL="0" indent="0" algn="l" defTabSz="914400" rtl="0" eaLnBrk="1" latinLnBrk="0" hangingPunct="1">
              <a:lnSpc>
                <a:spcPts val="2580"/>
              </a:lnSpc>
              <a:spcBef>
                <a:spcPts val="0"/>
              </a:spcBef>
              <a:buFont typeface="Arial" panose="020B0604020202020204" pitchFamily="34" charset="0"/>
              <a:buNone/>
              <a:defRPr sz="2800" b="0" i="0" kern="1200" spc="200" baseline="0">
                <a:solidFill>
                  <a:schemeClr val="bg2"/>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8000" dirty="0"/>
              <a:t>Who is my neighbor?</a:t>
            </a:r>
          </a:p>
          <a:p>
            <a:pPr algn="ctr">
              <a:lnSpc>
                <a:spcPct val="100000"/>
              </a:lnSpc>
            </a:pPr>
            <a:r>
              <a:rPr lang="en-US" sz="2400" dirty="0">
                <a:latin typeface="Bebas Neue"/>
              </a:rPr>
              <a:t>Luke 10:29</a:t>
            </a:r>
            <a:endParaRPr lang="en-US" sz="2400" dirty="0"/>
          </a:p>
        </p:txBody>
      </p:sp>
      <p:pic>
        <p:nvPicPr>
          <p:cNvPr id="6146" name="Picture 2">
            <a:extLst>
              <a:ext uri="{FF2B5EF4-FFF2-40B4-BE49-F238E27FC236}">
                <a16:creationId xmlns:a16="http://schemas.microsoft.com/office/drawing/2014/main" id="{00A32084-876F-C726-08E4-AD03A0B55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8239"/>
          <a:stretch/>
        </p:blipFill>
        <p:spPr bwMode="auto">
          <a:xfrm>
            <a:off x="6922290" y="0"/>
            <a:ext cx="1002705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333AB8-E42D-BEAD-4FF0-7BE2B3FC1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97708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DFCE18DD-529C-B8E6-B03B-431E731951AC}"/>
              </a:ext>
            </a:extLst>
          </p:cNvPr>
          <p:cNvSpPr>
            <a:spLocks noGrp="1"/>
          </p:cNvSpPr>
          <p:nvPr>
            <p:ph type="body" sz="quarter" idx="10"/>
          </p:nvPr>
        </p:nvSpPr>
        <p:spPr/>
        <p:txBody>
          <a:bodyPr>
            <a:noAutofit/>
          </a:bodyPr>
          <a:lstStyle/>
          <a:p>
            <a:r>
              <a:rPr lang="en-US"/>
              <a:t>Where We Serve</a:t>
            </a:r>
          </a:p>
        </p:txBody>
      </p:sp>
      <p:sp>
        <p:nvSpPr>
          <p:cNvPr id="5" name="TextBox 4">
            <a:extLst>
              <a:ext uri="{FF2B5EF4-FFF2-40B4-BE49-F238E27FC236}">
                <a16:creationId xmlns:a16="http://schemas.microsoft.com/office/drawing/2014/main" id="{2945DDD7-D952-0734-03D5-335471C5500B}"/>
              </a:ext>
            </a:extLst>
          </p:cNvPr>
          <p:cNvSpPr txBox="1"/>
          <p:nvPr/>
        </p:nvSpPr>
        <p:spPr>
          <a:xfrm>
            <a:off x="7057343" y="4897073"/>
            <a:ext cx="4342136" cy="892552"/>
          </a:xfrm>
          <a:prstGeom prst="rect">
            <a:avLst/>
          </a:prstGeom>
          <a:noFill/>
        </p:spPr>
        <p:txBody>
          <a:bodyPr wrap="square" rtlCol="0">
            <a:spAutoFit/>
          </a:bodyPr>
          <a:lstStyle/>
          <a:p>
            <a:r>
              <a:rPr lang="en-US" sz="2600" b="1" spc="100">
                <a:solidFill>
                  <a:schemeClr val="bg1"/>
                </a:solidFill>
                <a:latin typeface="Bebas Neue" panose="020B0606020202050201" pitchFamily="34" charset="77"/>
              </a:rPr>
              <a:t>We are currently active in </a:t>
            </a:r>
          </a:p>
          <a:p>
            <a:r>
              <a:rPr lang="en-US" sz="2600" b="1" spc="100">
                <a:solidFill>
                  <a:schemeClr val="bg1"/>
                </a:solidFill>
                <a:latin typeface="Bebas Neue" panose="020B0606020202050201" pitchFamily="34" charset="77"/>
              </a:rPr>
              <a:t>33 countries and 36 dioceses</a:t>
            </a:r>
          </a:p>
        </p:txBody>
      </p:sp>
      <p:sp>
        <p:nvSpPr>
          <p:cNvPr id="7" name="Text Placeholder 10">
            <a:extLst>
              <a:ext uri="{FF2B5EF4-FFF2-40B4-BE49-F238E27FC236}">
                <a16:creationId xmlns:a16="http://schemas.microsoft.com/office/drawing/2014/main" id="{E928F800-C0AD-8906-4986-DA2E7DAF7BB7}"/>
              </a:ext>
            </a:extLst>
          </p:cNvPr>
          <p:cNvSpPr txBox="1">
            <a:spLocks/>
          </p:cNvSpPr>
          <p:nvPr/>
        </p:nvSpPr>
        <p:spPr>
          <a:xfrm>
            <a:off x="398398" y="1416448"/>
            <a:ext cx="3379999" cy="3639121"/>
          </a:xfrm>
          <a:prstGeom prst="rect">
            <a:avLst/>
          </a:prstGeom>
        </p:spPr>
        <p:txBody>
          <a:bodyPr vert="horz" lIns="0" tIns="45720" rIns="91440" bIns="45720" rtlCol="0">
            <a:noAutofit/>
          </a:bodyPr>
          <a:lstStyle>
            <a:lvl1pPr marL="0" indent="0" algn="l" defTabSz="914400" rtl="0" eaLnBrk="1" latinLnBrk="0" hangingPunct="1">
              <a:lnSpc>
                <a:spcPts val="2880"/>
              </a:lnSpc>
              <a:spcBef>
                <a:spcPts val="1000"/>
              </a:spcBef>
              <a:buFontTx/>
              <a:buNone/>
              <a:defRPr sz="1500" kern="1200">
                <a:solidFill>
                  <a:schemeClr val="bg1"/>
                </a:solidFill>
                <a:latin typeface="Montserrat"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2pPr>
            <a:lvl3pPr marL="9144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endParaRPr lang="en-US" sz="2400">
              <a:ea typeface="Times New Roman" panose="02020603050405020304" pitchFamily="18" charset="0"/>
            </a:endParaRPr>
          </a:p>
          <a:p>
            <a:pPr marL="342900" indent="-342900">
              <a:lnSpc>
                <a:spcPct val="100000"/>
              </a:lnSpc>
              <a:buFont typeface="Arial" panose="020B0604020202020204" pitchFamily="34" charset="0"/>
              <a:buChar char="•"/>
            </a:pPr>
            <a:r>
              <a:rPr lang="en-US" sz="2400">
                <a:ea typeface="Times New Roman" panose="02020603050405020304" pitchFamily="18" charset="0"/>
              </a:rPr>
              <a:t>The Gospel has </a:t>
            </a:r>
            <a:br>
              <a:rPr lang="en-US" sz="2400">
                <a:ea typeface="Times New Roman" panose="02020603050405020304" pitchFamily="18" charset="0"/>
              </a:rPr>
            </a:br>
            <a:r>
              <a:rPr lang="en-US" sz="2400">
                <a:ea typeface="Times New Roman" panose="02020603050405020304" pitchFamily="18" charset="0"/>
              </a:rPr>
              <a:t>not been heard </a:t>
            </a:r>
          </a:p>
          <a:p>
            <a:pPr marL="342900" indent="-342900">
              <a:lnSpc>
                <a:spcPct val="100000"/>
              </a:lnSpc>
              <a:buFont typeface="Arial" panose="020B0604020202020204" pitchFamily="34" charset="0"/>
              <a:buChar char="•"/>
            </a:pPr>
            <a:r>
              <a:rPr lang="en-US" sz="2400">
                <a:ea typeface="Times New Roman" panose="02020603050405020304" pitchFamily="18" charset="0"/>
              </a:rPr>
              <a:t>The Church </a:t>
            </a:r>
            <a:br>
              <a:rPr lang="en-US" sz="2400">
                <a:ea typeface="Times New Roman" panose="02020603050405020304" pitchFamily="18" charset="0"/>
              </a:rPr>
            </a:br>
            <a:r>
              <a:rPr lang="en-US" sz="2400">
                <a:ea typeface="Times New Roman" panose="02020603050405020304" pitchFamily="18" charset="0"/>
              </a:rPr>
              <a:t>has not been fully established </a:t>
            </a:r>
          </a:p>
          <a:p>
            <a:pPr marL="342900" indent="-342900">
              <a:lnSpc>
                <a:spcPct val="100000"/>
              </a:lnSpc>
              <a:buFont typeface="Arial" panose="020B0604020202020204" pitchFamily="34" charset="0"/>
              <a:buChar char="•"/>
            </a:pPr>
            <a:r>
              <a:rPr lang="en-US" sz="2400">
                <a:ea typeface="Times New Roman" panose="02020603050405020304" pitchFamily="18" charset="0"/>
              </a:rPr>
              <a:t>The population </a:t>
            </a:r>
            <a:br>
              <a:rPr lang="en-US" sz="2400">
                <a:ea typeface="Times New Roman" panose="02020603050405020304" pitchFamily="18" charset="0"/>
              </a:rPr>
            </a:br>
            <a:r>
              <a:rPr lang="en-US" sz="2400">
                <a:ea typeface="Times New Roman" panose="02020603050405020304" pitchFamily="18" charset="0"/>
              </a:rPr>
              <a:t>is largely </a:t>
            </a:r>
            <a:br>
              <a:rPr lang="en-US" sz="2400">
                <a:ea typeface="Times New Roman" panose="02020603050405020304" pitchFamily="18" charset="0"/>
              </a:rPr>
            </a:br>
            <a:r>
              <a:rPr lang="en-US" sz="2400">
                <a:ea typeface="Times New Roman" panose="02020603050405020304" pitchFamily="18" charset="0"/>
              </a:rPr>
              <a:t>non-Christian</a:t>
            </a:r>
          </a:p>
          <a:p>
            <a:pPr>
              <a:lnSpc>
                <a:spcPct val="100000"/>
              </a:lnSpc>
            </a:pPr>
            <a:endParaRPr lang="en-US" sz="2400"/>
          </a:p>
        </p:txBody>
      </p:sp>
      <p:pic>
        <p:nvPicPr>
          <p:cNvPr id="2" name="Picture 1">
            <a:extLst>
              <a:ext uri="{FF2B5EF4-FFF2-40B4-BE49-F238E27FC236}">
                <a16:creationId xmlns:a16="http://schemas.microsoft.com/office/drawing/2014/main" id="{6EC0C1AF-1C98-F0AE-70F9-24CCB4F2B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3" name="Picture 2" descr="A map of the world&#10;&#10;AI-generated content may be incorrect.">
            <a:extLst>
              <a:ext uri="{FF2B5EF4-FFF2-40B4-BE49-F238E27FC236}">
                <a16:creationId xmlns:a16="http://schemas.microsoft.com/office/drawing/2014/main" id="{3056DD0F-8A56-499A-7EC5-63038E00A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394" y="820513"/>
            <a:ext cx="8487605" cy="4123553"/>
          </a:xfrm>
          <a:prstGeom prst="rect">
            <a:avLst/>
          </a:prstGeom>
        </p:spPr>
      </p:pic>
    </p:spTree>
    <p:extLst>
      <p:ext uri="{BB962C8B-B14F-4D97-AF65-F5344CB8AC3E}">
        <p14:creationId xmlns:p14="http://schemas.microsoft.com/office/powerpoint/2010/main" val="40841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B1927-8B42-4A26-35E6-71E4FD77DF10}"/>
            </a:ext>
          </a:extLst>
        </p:cNvPr>
        <p:cNvGrpSpPr/>
        <p:nvPr/>
      </p:nvGrpSpPr>
      <p:grpSpPr>
        <a:xfrm>
          <a:off x="0" y="0"/>
          <a:ext cx="0" cy="0"/>
          <a:chOff x="0" y="0"/>
          <a:chExt cx="0" cy="0"/>
        </a:xfrm>
      </p:grpSpPr>
      <p:pic>
        <p:nvPicPr>
          <p:cNvPr id="80" name="Graphic 79">
            <a:extLst>
              <a:ext uri="{FF2B5EF4-FFF2-40B4-BE49-F238E27FC236}">
                <a16:creationId xmlns:a16="http://schemas.microsoft.com/office/drawing/2014/main" id="{DBB49A27-38EE-76CB-99A2-0F57DD852F39}"/>
              </a:ext>
            </a:extLst>
          </p:cNvPr>
          <p:cNvPicPr>
            <a:picLocks noChangeAspect="1"/>
          </p:cNvPicPr>
          <p:nvPr/>
        </p:nvPicPr>
        <p:blipFill>
          <a:blip/>
          <a:stretch>
            <a:fillRect/>
          </a:stretch>
        </p:blipFill>
        <p:spPr>
          <a:xfrm>
            <a:off x="10086579" y="6181955"/>
            <a:ext cx="1665756" cy="324498"/>
          </a:xfrm>
          <a:prstGeom prst="rect">
            <a:avLst/>
          </a:prstGeom>
        </p:spPr>
      </p:pic>
      <p:sp>
        <p:nvSpPr>
          <p:cNvPr id="3" name="Text Placeholder 2">
            <a:extLst>
              <a:ext uri="{FF2B5EF4-FFF2-40B4-BE49-F238E27FC236}">
                <a16:creationId xmlns:a16="http://schemas.microsoft.com/office/drawing/2014/main" id="{572B3FEB-6ACC-263D-31D6-3A9E568A27BA}"/>
              </a:ext>
            </a:extLst>
          </p:cNvPr>
          <p:cNvSpPr>
            <a:spLocks noGrp="1"/>
          </p:cNvSpPr>
          <p:nvPr>
            <p:ph type="body" sz="quarter" idx="10"/>
          </p:nvPr>
        </p:nvSpPr>
        <p:spPr>
          <a:xfrm>
            <a:off x="1" y="1"/>
            <a:ext cx="12192000" cy="3328415"/>
          </a:xfrm>
        </p:spPr>
        <p:txBody>
          <a:bodyPr tIns="0" anchor="t" anchorCtr="0"/>
          <a:lstStyle/>
          <a:p>
            <a:pPr>
              <a:lnSpc>
                <a:spcPct val="100000"/>
              </a:lnSpc>
            </a:pPr>
            <a:br>
              <a:rPr lang="en-US" sz="2800" dirty="0"/>
            </a:br>
            <a:endParaRPr lang="en-US" sz="2800" dirty="0"/>
          </a:p>
          <a:p>
            <a:pPr>
              <a:lnSpc>
                <a:spcPct val="100000"/>
              </a:lnSpc>
            </a:pPr>
            <a:r>
              <a:rPr lang="en-US" dirty="0"/>
              <a:t>Call to Action</a:t>
            </a:r>
          </a:p>
        </p:txBody>
      </p:sp>
      <p:pic>
        <p:nvPicPr>
          <p:cNvPr id="2" name="Picture 1">
            <a:extLst>
              <a:ext uri="{FF2B5EF4-FFF2-40B4-BE49-F238E27FC236}">
                <a16:creationId xmlns:a16="http://schemas.microsoft.com/office/drawing/2014/main" id="{F675BD1E-C43F-5CA0-BFC0-46AA814A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8306"/>
            <a:ext cx="12192000" cy="2281519"/>
          </a:xfrm>
          <a:prstGeom prst="rect">
            <a:avLst/>
          </a:prstGeom>
        </p:spPr>
      </p:pic>
      <p:sp>
        <p:nvSpPr>
          <p:cNvPr id="4" name="Title 1">
            <a:extLst>
              <a:ext uri="{FF2B5EF4-FFF2-40B4-BE49-F238E27FC236}">
                <a16:creationId xmlns:a16="http://schemas.microsoft.com/office/drawing/2014/main" id="{77F19751-4CF4-AE06-7E6F-983E0A697289}"/>
              </a:ext>
            </a:extLst>
          </p:cNvPr>
          <p:cNvSpPr txBox="1">
            <a:spLocks/>
          </p:cNvSpPr>
          <p:nvPr/>
        </p:nvSpPr>
        <p:spPr>
          <a:xfrm>
            <a:off x="667295" y="2191001"/>
            <a:ext cx="10857410" cy="3524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Pray for missionaries and catechists.​</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Collect funds through OCMC coin boxes. </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Join missions efforts at your parish</a:t>
            </a:r>
            <a:r>
              <a:rPr lang="en-US" sz="2400" spc="100" dirty="0">
                <a:solidFill>
                  <a:srgbClr val="FFFFFF"/>
                </a:solidFill>
                <a:latin typeface="Montserrat"/>
              </a:rPr>
              <a:t>.</a:t>
            </a:r>
            <a:r>
              <a:rPr kumimoji="0" lang="en-US" sz="2400" b="0" i="0" u="none" strike="noStrike" kern="1200" cap="none" spc="100" normalizeH="0" baseline="0" noProof="0" dirty="0">
                <a:ln>
                  <a:noFill/>
                </a:ln>
                <a:solidFill>
                  <a:srgbClr val="FFFFFF"/>
                </a:solidFill>
                <a:effectLst/>
                <a:uLnTx/>
                <a:uFillTx/>
                <a:latin typeface="Montserrat"/>
              </a:rPr>
              <a: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Bring a friend to church.​</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Welcome visitors.</a:t>
            </a:r>
            <a:endParaRPr lang="en-US" sz="2400" b="0" i="0" u="none" strike="noStrike" kern="1200" cap="none" spc="100" normalizeH="0" baseline="0" noProof="0" dirty="0">
              <a:ln>
                <a:noFill/>
              </a:ln>
              <a:solidFill>
                <a:srgbClr val="FFFFFF"/>
              </a:solidFill>
              <a:effectLst/>
              <a:uLnTx/>
              <a:uFillTx/>
              <a:latin typeface="Montserrat"/>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a:t>
            </a:r>
          </a:p>
        </p:txBody>
      </p:sp>
    </p:spTree>
    <p:extLst>
      <p:ext uri="{BB962C8B-B14F-4D97-AF65-F5344CB8AC3E}">
        <p14:creationId xmlns:p14="http://schemas.microsoft.com/office/powerpoint/2010/main" val="201109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27B6A-6071-6566-B728-11DF284458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215E5B-2F28-EB13-3AFC-F843471F2B3C}"/>
              </a:ext>
            </a:extLst>
          </p:cNvPr>
          <p:cNvSpPr>
            <a:spLocks noGrp="1"/>
          </p:cNvSpPr>
          <p:nvPr>
            <p:ph type="body" sz="quarter" idx="10"/>
          </p:nvPr>
        </p:nvSpPr>
        <p:spPr/>
        <p:txBody>
          <a:bodyPr>
            <a:noAutofit/>
          </a:bodyPr>
          <a:lstStyle/>
          <a:p>
            <a:r>
              <a:rPr lang="en-US" dirty="0"/>
              <a:t>A Prayer to Begin</a:t>
            </a:r>
          </a:p>
        </p:txBody>
      </p:sp>
      <p:sp>
        <p:nvSpPr>
          <p:cNvPr id="2" name="TextBox 1">
            <a:extLst>
              <a:ext uri="{FF2B5EF4-FFF2-40B4-BE49-F238E27FC236}">
                <a16:creationId xmlns:a16="http://schemas.microsoft.com/office/drawing/2014/main" id="{F8D12A32-FA74-FEC4-2A9D-D310572F078F}"/>
              </a:ext>
            </a:extLst>
          </p:cNvPr>
          <p:cNvSpPr txBox="1"/>
          <p:nvPr/>
        </p:nvSpPr>
        <p:spPr>
          <a:xfrm>
            <a:off x="914399" y="1308630"/>
            <a:ext cx="4862387" cy="4461862"/>
          </a:xfrm>
          <a:prstGeom prst="rect">
            <a:avLst/>
          </a:prstGeom>
          <a:noFill/>
        </p:spPr>
        <p:txBody>
          <a:bodyPr wrap="square" lIns="91440" tIns="45720" rIns="91440" bIns="45720" anchor="t">
            <a:spAutoFit/>
          </a:bodyPr>
          <a:lstStyle/>
          <a:p>
            <a:pPr>
              <a:lnSpc>
                <a:spcPct val="150000"/>
              </a:lnSpc>
              <a:spcBef>
                <a:spcPts val="600"/>
              </a:spcBef>
            </a:pPr>
            <a:r>
              <a:rPr lang="en-US" sz="2400" dirty="0">
                <a:solidFill>
                  <a:schemeClr val="tx2"/>
                </a:solidFill>
                <a:effectLst/>
                <a:latin typeface="Montserrat"/>
              </a:rPr>
              <a:t>God of truth and love: Father, Son, and Holy Spirit, hear our prayer for those who do not know You. Make us witnesses of Your goodness, full of love, strength and faith–for Your glory and the salvation of the entire world. Amen.</a:t>
            </a:r>
            <a:endParaRPr lang="en-US" sz="1600" dirty="0">
              <a:solidFill>
                <a:schemeClr val="tx2"/>
              </a:solidFill>
              <a:effectLst/>
              <a:latin typeface="Montserrat" pitchFamily="2" charset="77"/>
            </a:endParaRPr>
          </a:p>
        </p:txBody>
      </p:sp>
      <p:pic>
        <p:nvPicPr>
          <p:cNvPr id="7170" name="Picture 2" descr="A religious painting of a person&#10;&#10;Description automatically generated">
            <a:extLst>
              <a:ext uri="{FF2B5EF4-FFF2-40B4-BE49-F238E27FC236}">
                <a16:creationId xmlns:a16="http://schemas.microsoft.com/office/drawing/2014/main" id="{F698E0F9-2C47-14B5-D48D-41A4B7BA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16" y="-2350"/>
            <a:ext cx="4977384" cy="66691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DC7975-7E21-8DE4-53EA-2F26C86B1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10603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8C74-00B6-3068-86F4-9D162CFB14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5BEE7C-854A-5C59-4B70-7E2A992AA1B9}"/>
              </a:ext>
            </a:extLst>
          </p:cNvPr>
          <p:cNvSpPr>
            <a:spLocks noGrp="1"/>
          </p:cNvSpPr>
          <p:nvPr>
            <p:ph type="body" sz="quarter" idx="10"/>
          </p:nvPr>
        </p:nvSpPr>
        <p:spPr/>
        <p:txBody>
          <a:bodyPr>
            <a:noAutofit/>
          </a:bodyPr>
          <a:lstStyle/>
          <a:p>
            <a:r>
              <a:rPr lang="en-US" dirty="0"/>
              <a:t>What does scripture Say about sharing our faith?</a:t>
            </a:r>
          </a:p>
        </p:txBody>
      </p:sp>
      <p:sp>
        <p:nvSpPr>
          <p:cNvPr id="11" name="Text Placeholder 3">
            <a:extLst>
              <a:ext uri="{FF2B5EF4-FFF2-40B4-BE49-F238E27FC236}">
                <a16:creationId xmlns:a16="http://schemas.microsoft.com/office/drawing/2014/main" id="{1E7A0B3F-9453-C658-D3BA-9F2D29480639}"/>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7940D3A-B7F0-A61C-BC30-63D20880A34C}"/>
              </a:ext>
            </a:extLst>
          </p:cNvPr>
          <p:cNvSpPr txBox="1"/>
          <p:nvPr/>
        </p:nvSpPr>
        <p:spPr>
          <a:xfrm>
            <a:off x="1046204" y="1605031"/>
            <a:ext cx="5309202" cy="1200329"/>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"As the Father sent me, so I also send you." </a:t>
            </a:r>
          </a:p>
          <a:p>
            <a:pPr algn="r">
              <a:spcBef>
                <a:spcPts val="1200"/>
              </a:spcBef>
            </a:pPr>
            <a:r>
              <a:rPr lang="en-US" sz="1400" i="1" dirty="0">
                <a:solidFill>
                  <a:schemeClr val="tx2"/>
                </a:solidFill>
                <a:latin typeface="Montserrat"/>
              </a:rPr>
              <a:t>– John 20:21​</a:t>
            </a:r>
            <a:endParaRPr lang="en-US" sz="14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72E789C9-8BD1-3F03-0D91-E9924AA033A3}"/>
              </a:ext>
            </a:extLst>
          </p:cNvPr>
          <p:cNvPicPr>
            <a:picLocks noChangeAspect="1"/>
          </p:cNvPicPr>
          <p:nvPr/>
        </p:nvPicPr>
        <p:blipFill>
          <a:blip/>
          <a:stretch>
            <a:fillRect/>
          </a:stretch>
        </p:blipFill>
        <p:spPr>
          <a:xfrm>
            <a:off x="7737615" y="0"/>
            <a:ext cx="4455833" cy="6672262"/>
          </a:xfrm>
          <a:prstGeom prst="rect">
            <a:avLst/>
          </a:prstGeom>
        </p:spPr>
      </p:pic>
      <p:sp>
        <p:nvSpPr>
          <p:cNvPr id="4" name="TextBox 3">
            <a:extLst>
              <a:ext uri="{FF2B5EF4-FFF2-40B4-BE49-F238E27FC236}">
                <a16:creationId xmlns:a16="http://schemas.microsoft.com/office/drawing/2014/main" id="{114E69DC-6977-C597-2CE3-F0799B22CDDD}"/>
              </a:ext>
            </a:extLst>
          </p:cNvPr>
          <p:cNvSpPr txBox="1"/>
          <p:nvPr/>
        </p:nvSpPr>
        <p:spPr>
          <a:xfrm>
            <a:off x="1046204" y="3118918"/>
            <a:ext cx="5309202" cy="2677656"/>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“These things I have spoken to you, that my joy may remain in you, and that your joy may be full. This is my commandment, that you love one another as I have loved you.” </a:t>
            </a:r>
          </a:p>
          <a:p>
            <a:pPr algn="r">
              <a:spcBef>
                <a:spcPts val="1200"/>
              </a:spcBef>
            </a:pPr>
            <a:r>
              <a:rPr lang="en-US" sz="1400" i="1" dirty="0">
                <a:solidFill>
                  <a:schemeClr val="tx2"/>
                </a:solidFill>
                <a:latin typeface="Montserrat"/>
              </a:rPr>
              <a:t>– John 15:11-12 </a:t>
            </a:r>
            <a:endParaRPr lang="en-US" sz="1400" dirty="0">
              <a:solidFill>
                <a:schemeClr val="tx2"/>
              </a:solidFill>
              <a:effectLst/>
              <a:latin typeface="Montserrat"/>
            </a:endParaRPr>
          </a:p>
        </p:txBody>
      </p:sp>
      <p:pic>
        <p:nvPicPr>
          <p:cNvPr id="6" name="Picture 5" descr="A group of people standing together&#10;&#10;AI-generated content may be incorrect.">
            <a:extLst>
              <a:ext uri="{FF2B5EF4-FFF2-40B4-BE49-F238E27FC236}">
                <a16:creationId xmlns:a16="http://schemas.microsoft.com/office/drawing/2014/main" id="{007F30C7-D313-34CA-79E8-AB07D0EBFBD3}"/>
              </a:ext>
            </a:extLst>
          </p:cNvPr>
          <p:cNvPicPr>
            <a:picLocks noChangeAspect="1"/>
          </p:cNvPicPr>
          <p:nvPr/>
        </p:nvPicPr>
        <p:blipFill>
          <a:blip r:embed="rId3">
            <a:extLst>
              <a:ext uri="{28A0092B-C50C-407E-A947-70E740481C1C}">
                <a14:useLocalDpi xmlns:a14="http://schemas.microsoft.com/office/drawing/2010/main" val="0"/>
              </a:ext>
            </a:extLst>
          </a:blip>
          <a:srcRect l="17987" r="29285"/>
          <a:stretch/>
        </p:blipFill>
        <p:spPr>
          <a:xfrm>
            <a:off x="7598664" y="0"/>
            <a:ext cx="4690872" cy="6672262"/>
          </a:xfrm>
          <a:prstGeom prst="rect">
            <a:avLst/>
          </a:prstGeom>
        </p:spPr>
      </p:pic>
      <p:pic>
        <p:nvPicPr>
          <p:cNvPr id="5" name="Picture 4">
            <a:extLst>
              <a:ext uri="{FF2B5EF4-FFF2-40B4-BE49-F238E27FC236}">
                <a16:creationId xmlns:a16="http://schemas.microsoft.com/office/drawing/2014/main" id="{3977C527-F08C-7A15-4FB9-B07756E48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45606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080C-CD70-7709-8D9F-65A6C05C95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DF998F-3D17-19B4-5884-71A9EA3C6389}"/>
              </a:ext>
            </a:extLst>
          </p:cNvPr>
          <p:cNvSpPr>
            <a:spLocks noGrp="1"/>
          </p:cNvSpPr>
          <p:nvPr>
            <p:ph type="body" sz="quarter" idx="10"/>
          </p:nvPr>
        </p:nvSpPr>
        <p:spPr/>
        <p:txBody>
          <a:bodyPr>
            <a:noAutofit/>
          </a:bodyPr>
          <a:lstStyle/>
          <a:p>
            <a:r>
              <a:rPr lang="en-US" dirty="0"/>
              <a:t>Jesus’s mission</a:t>
            </a:r>
          </a:p>
        </p:txBody>
      </p:sp>
      <p:sp>
        <p:nvSpPr>
          <p:cNvPr id="12" name="TextBox 11">
            <a:extLst>
              <a:ext uri="{FF2B5EF4-FFF2-40B4-BE49-F238E27FC236}">
                <a16:creationId xmlns:a16="http://schemas.microsoft.com/office/drawing/2014/main" id="{AB0B9F5F-99B7-9D8B-4A1E-F28FC4C1309D}"/>
              </a:ext>
            </a:extLst>
          </p:cNvPr>
          <p:cNvSpPr txBox="1"/>
          <p:nvPr/>
        </p:nvSpPr>
        <p:spPr>
          <a:xfrm>
            <a:off x="1046729" y="1548289"/>
            <a:ext cx="6690886" cy="1785104"/>
          </a:xfrm>
          <a:prstGeom prst="rect">
            <a:avLst/>
          </a:prstGeom>
          <a:noFill/>
        </p:spPr>
        <p:txBody>
          <a:bodyPr wrap="square" lIns="91440" tIns="45720" rIns="91440" bIns="45720" anchor="t">
            <a:spAutoFit/>
          </a:bodyPr>
          <a:lstStyle/>
          <a:p>
            <a:pPr>
              <a:spcBef>
                <a:spcPts val="1200"/>
              </a:spcBef>
            </a:pPr>
            <a:endParaRPr lang="en-US" sz="2000" dirty="0">
              <a:solidFill>
                <a:schemeClr val="tx2"/>
              </a:solidFill>
              <a:latin typeface="Montserrat"/>
              <a:cs typeface="Segoe UI"/>
            </a:endParaRPr>
          </a:p>
          <a:p>
            <a:pPr marL="457200" indent="-457200">
              <a:spcBef>
                <a:spcPts val="1200"/>
              </a:spcBef>
              <a:buFont typeface="+mj-lt"/>
              <a:buAutoNum type="arabicPeriod"/>
            </a:pPr>
            <a:r>
              <a:rPr lang="en-US" sz="2000" dirty="0">
                <a:solidFill>
                  <a:schemeClr val="tx2"/>
                </a:solidFill>
                <a:latin typeface="Montserrat"/>
                <a:cs typeface="Segoe UI"/>
              </a:rPr>
              <a:t>To whom was Jesus sent?</a:t>
            </a:r>
          </a:p>
          <a:p>
            <a:pPr marL="457200" indent="-457200">
              <a:spcBef>
                <a:spcPts val="1200"/>
              </a:spcBef>
              <a:buFont typeface="+mj-lt"/>
              <a:buAutoNum type="arabicPeriod"/>
            </a:pPr>
            <a:r>
              <a:rPr lang="en-US" sz="2000" dirty="0">
                <a:solidFill>
                  <a:schemeClr val="tx2"/>
                </a:solidFill>
                <a:effectLst/>
                <a:latin typeface="Montserrat"/>
                <a:cs typeface="Segoe UI"/>
              </a:rPr>
              <a:t>To whom does </a:t>
            </a:r>
            <a:r>
              <a:rPr lang="en-US" sz="2000" dirty="0">
                <a:solidFill>
                  <a:schemeClr val="tx2"/>
                </a:solidFill>
                <a:latin typeface="Montserrat"/>
                <a:cs typeface="Segoe UI"/>
              </a:rPr>
              <a:t>Jesus send us?</a:t>
            </a:r>
          </a:p>
          <a:p>
            <a:pPr marL="457200" indent="-457200">
              <a:spcBef>
                <a:spcPts val="1200"/>
              </a:spcBef>
              <a:buFont typeface="+mj-lt"/>
              <a:buAutoNum type="arabicPeriod"/>
            </a:pPr>
            <a:r>
              <a:rPr lang="en-US" sz="2000" dirty="0">
                <a:solidFill>
                  <a:schemeClr val="tx2"/>
                </a:solidFill>
                <a:effectLst/>
                <a:latin typeface="Montserrat"/>
                <a:cs typeface="Segoe UI"/>
              </a:rPr>
              <a:t>Jesus’s mission is our mission!</a:t>
            </a:r>
            <a:endParaRPr lang="en-US" sz="20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09F5A1A5-6C7E-352E-163D-7C0F62D3C694}"/>
              </a:ext>
            </a:extLst>
          </p:cNvPr>
          <p:cNvPicPr>
            <a:picLocks noChangeAspect="1"/>
          </p:cNvPicPr>
          <p:nvPr/>
        </p:nvPicPr>
        <p:blipFill>
          <a:blip r:embed="rId3"/>
          <a:stretch>
            <a:fillRect/>
          </a:stretch>
        </p:blipFill>
        <p:spPr>
          <a:xfrm>
            <a:off x="7737615" y="0"/>
            <a:ext cx="4455833" cy="6672262"/>
          </a:xfrm>
          <a:prstGeom prst="rect">
            <a:avLst/>
          </a:prstGeom>
        </p:spPr>
      </p:pic>
      <p:pic>
        <p:nvPicPr>
          <p:cNvPr id="4" name="Picture 3">
            <a:extLst>
              <a:ext uri="{FF2B5EF4-FFF2-40B4-BE49-F238E27FC236}">
                <a16:creationId xmlns:a16="http://schemas.microsoft.com/office/drawing/2014/main" id="{C9ADF739-5FEA-4161-C8F6-ACDF05711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274934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4989-ECFE-2F02-8ADF-3A4F313220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ECB166-8A9E-9158-A041-6EE2D416A22B}"/>
              </a:ext>
            </a:extLst>
          </p:cNvPr>
          <p:cNvSpPr>
            <a:spLocks noGrp="1"/>
          </p:cNvSpPr>
          <p:nvPr>
            <p:ph type="body" sz="quarter" idx="10"/>
          </p:nvPr>
        </p:nvSpPr>
        <p:spPr/>
        <p:txBody>
          <a:bodyPr>
            <a:noAutofit/>
          </a:bodyPr>
          <a:lstStyle/>
          <a:p>
            <a:r>
              <a:rPr lang="en-US" dirty="0"/>
              <a:t>Who are the Turkana?</a:t>
            </a:r>
          </a:p>
        </p:txBody>
      </p:sp>
      <p:sp>
        <p:nvSpPr>
          <p:cNvPr id="12" name="TextBox 11">
            <a:extLst>
              <a:ext uri="{FF2B5EF4-FFF2-40B4-BE49-F238E27FC236}">
                <a16:creationId xmlns:a16="http://schemas.microsoft.com/office/drawing/2014/main" id="{B7E2FC95-279C-F196-B30E-F3BA420D8624}"/>
              </a:ext>
            </a:extLst>
          </p:cNvPr>
          <p:cNvSpPr txBox="1"/>
          <p:nvPr/>
        </p:nvSpPr>
        <p:spPr>
          <a:xfrm>
            <a:off x="743185" y="1598733"/>
            <a:ext cx="6690886" cy="4093428"/>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The Turkana people of northwestern Kenya are pastoral and nomadic, moving in search of water and grazing land for their herds.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Most had not heard of Jesus or the Christian message until the growing Orthodox Church of Kenya reached out to them.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​OCMC was invited to participate in this outreach in 2010.</a:t>
            </a:r>
            <a:endParaRPr lang="en-US" sz="2400" dirty="0">
              <a:solidFill>
                <a:schemeClr val="tx2"/>
              </a:solidFill>
              <a:effectLst/>
              <a:latin typeface="Montserrat"/>
            </a:endParaRPr>
          </a:p>
        </p:txBody>
      </p:sp>
      <p:pic>
        <p:nvPicPr>
          <p:cNvPr id="1029" name="Picture 5">
            <a:extLst>
              <a:ext uri="{FF2B5EF4-FFF2-40B4-BE49-F238E27FC236}">
                <a16:creationId xmlns:a16="http://schemas.microsoft.com/office/drawing/2014/main" id="{BFBA00E9-8ACE-5DBC-884F-ABF45B412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938" y="233816"/>
            <a:ext cx="2736831" cy="272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B95937-7B9A-AAE7-7CC5-53950CF3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197" y="3240571"/>
            <a:ext cx="3558803" cy="3418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C91AA-17FF-9F03-9E62-77302B5ECAF0}"/>
              </a:ext>
            </a:extLst>
          </p:cNvPr>
          <p:cNvSpPr txBox="1"/>
          <p:nvPr/>
        </p:nvSpPr>
        <p:spPr>
          <a:xfrm>
            <a:off x="9150306" y="1653344"/>
            <a:ext cx="14759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Kenya</a:t>
            </a:r>
          </a:p>
        </p:txBody>
      </p:sp>
      <p:sp>
        <p:nvSpPr>
          <p:cNvPr id="9" name="TextBox 8">
            <a:extLst>
              <a:ext uri="{FF2B5EF4-FFF2-40B4-BE49-F238E27FC236}">
                <a16:creationId xmlns:a16="http://schemas.microsoft.com/office/drawing/2014/main" id="{B6631D5E-BFAB-9F56-6CFB-CFA06502DCA7}"/>
              </a:ext>
            </a:extLst>
          </p:cNvPr>
          <p:cNvSpPr txBox="1"/>
          <p:nvPr/>
        </p:nvSpPr>
        <p:spPr>
          <a:xfrm>
            <a:off x="8514430" y="2334509"/>
            <a:ext cx="250251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Turkana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Region</a:t>
            </a:r>
          </a:p>
        </p:txBody>
      </p:sp>
      <p:cxnSp>
        <p:nvCxnSpPr>
          <p:cNvPr id="11" name="Straight Arrow Connector 10">
            <a:extLst>
              <a:ext uri="{FF2B5EF4-FFF2-40B4-BE49-F238E27FC236}">
                <a16:creationId xmlns:a16="http://schemas.microsoft.com/office/drawing/2014/main" id="{73278BC6-71FB-7A85-A4CC-91C3556E552A}"/>
              </a:ext>
            </a:extLst>
          </p:cNvPr>
          <p:cNvCxnSpPr>
            <a:cxnSpLocks/>
          </p:cNvCxnSpPr>
          <p:nvPr/>
        </p:nvCxnSpPr>
        <p:spPr>
          <a:xfrm flipV="1">
            <a:off x="9956764" y="1653344"/>
            <a:ext cx="883876" cy="223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B808050-F859-D6C8-00BC-97DE4C43DF14}"/>
              </a:ext>
            </a:extLst>
          </p:cNvPr>
          <p:cNvCxnSpPr>
            <a:cxnSpLocks/>
          </p:cNvCxnSpPr>
          <p:nvPr/>
        </p:nvCxnSpPr>
        <p:spPr>
          <a:xfrm>
            <a:off x="9030488" y="3102654"/>
            <a:ext cx="340535" cy="668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293A6B61-112C-201F-A27D-4F58E64F4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6963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CMC - Turkana.short.mp4">
            <a:hlinkClick r:id="" action="ppaction://media"/>
            <a:extLst>
              <a:ext uri="{FF2B5EF4-FFF2-40B4-BE49-F238E27FC236}">
                <a16:creationId xmlns:a16="http://schemas.microsoft.com/office/drawing/2014/main" id="{719B1B4C-2C42-8151-763A-39A12EF56C56}"/>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5467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A9D9-884F-EC63-66DE-55F047B0F9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F12821-FBFB-9AE9-E782-10398F804DE4}"/>
              </a:ext>
            </a:extLst>
          </p:cNvPr>
          <p:cNvSpPr>
            <a:spLocks noGrp="1"/>
          </p:cNvSpPr>
          <p:nvPr>
            <p:ph type="body" sz="quarter" idx="10"/>
          </p:nvPr>
        </p:nvSpPr>
        <p:spPr/>
        <p:txBody>
          <a:bodyPr>
            <a:noAutofit/>
          </a:bodyPr>
          <a:lstStyle/>
          <a:p>
            <a:r>
              <a:rPr lang="en-US" dirty="0"/>
              <a:t>Discuss the Video</a:t>
            </a:r>
          </a:p>
        </p:txBody>
      </p:sp>
      <p:sp>
        <p:nvSpPr>
          <p:cNvPr id="11" name="Text Placeholder 3">
            <a:extLst>
              <a:ext uri="{FF2B5EF4-FFF2-40B4-BE49-F238E27FC236}">
                <a16:creationId xmlns:a16="http://schemas.microsoft.com/office/drawing/2014/main" id="{11C06F67-DE3C-9729-4053-50BFEE7E4D3E}"/>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AFB337CF-6ACC-B7A7-6DAE-169B0D437BA3}"/>
              </a:ext>
            </a:extLst>
          </p:cNvPr>
          <p:cNvSpPr txBox="1"/>
          <p:nvPr/>
        </p:nvSpPr>
        <p:spPr>
          <a:xfrm>
            <a:off x="1046203" y="1605031"/>
            <a:ext cx="6041973" cy="2092881"/>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How did God use the shaman to bring the Gospel message to the Turkana people?​</a:t>
            </a:r>
          </a:p>
          <a:p>
            <a:pPr marL="457200" indent="-457200">
              <a:spcBef>
                <a:spcPts val="1200"/>
              </a:spcBef>
              <a:buFont typeface="+mj-lt"/>
              <a:buAutoNum type="arabicPeriod"/>
            </a:pPr>
            <a:r>
              <a:rPr lang="en-US" sz="2400" dirty="0">
                <a:solidFill>
                  <a:schemeClr val="tx2"/>
                </a:solidFill>
                <a:effectLst/>
                <a:latin typeface="Montserrat"/>
                <a:cs typeface="Segoe UI"/>
              </a:rPr>
              <a:t>What kind of sign </a:t>
            </a:r>
            <a:r>
              <a:rPr lang="en-US" sz="2400" dirty="0">
                <a:solidFill>
                  <a:schemeClr val="tx2"/>
                </a:solidFill>
                <a:latin typeface="Montserrat"/>
                <a:cs typeface="Segoe UI"/>
              </a:rPr>
              <a:t>was the water understood to be?</a:t>
            </a:r>
            <a:endParaRPr lang="en-US" sz="1400" dirty="0">
              <a:solidFill>
                <a:schemeClr val="tx2"/>
              </a:solidFill>
              <a:effectLst/>
              <a:latin typeface="Montserrat"/>
            </a:endParaRPr>
          </a:p>
        </p:txBody>
      </p:sp>
      <p:pic>
        <p:nvPicPr>
          <p:cNvPr id="8194" name="Picture 2">
            <a:extLst>
              <a:ext uri="{FF2B5EF4-FFF2-40B4-BE49-F238E27FC236}">
                <a16:creationId xmlns:a16="http://schemas.microsoft.com/office/drawing/2014/main" id="{5A84D144-7D57-202D-13A7-59B320186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4" r="34891"/>
          <a:stretch/>
        </p:blipFill>
        <p:spPr bwMode="auto">
          <a:xfrm>
            <a:off x="7562088" y="0"/>
            <a:ext cx="4690872" cy="6659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F0B9EFC-E9D2-E654-C1AE-B6D27C246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12646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B202-30DA-3273-7DB9-B0A36BB03B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08896A-874E-F2BB-B769-2F715240FBCA}"/>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2A8FC79D-AD79-A4AE-F481-00BE12CF187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50" name="Picture 2">
            <a:extLst>
              <a:ext uri="{FF2B5EF4-FFF2-40B4-BE49-F238E27FC236}">
                <a16:creationId xmlns:a16="http://schemas.microsoft.com/office/drawing/2014/main" id="{EDD39FC0-B4A7-56E7-CCB6-113E49B78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r="-38110"/>
          <a:stretch/>
        </p:blipFill>
        <p:spPr bwMode="auto">
          <a:xfrm>
            <a:off x="7598664" y="0"/>
            <a:ext cx="8997749" cy="6668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04B296-4C4E-8B6B-3273-D4515409C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4" name="TextBox 3">
            <a:extLst>
              <a:ext uri="{FF2B5EF4-FFF2-40B4-BE49-F238E27FC236}">
                <a16:creationId xmlns:a16="http://schemas.microsoft.com/office/drawing/2014/main" id="{5F2A4E5E-1FF9-9A8A-E3BE-21F761D97F97}"/>
              </a:ext>
            </a:extLst>
          </p:cNvPr>
          <p:cNvSpPr txBox="1"/>
          <p:nvPr/>
        </p:nvSpPr>
        <p:spPr>
          <a:xfrm>
            <a:off x="1204278" y="2597105"/>
            <a:ext cx="5581620"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Liturgy in Turkana, with His Grace Neofitos of Eldoret and Northern Kenya, and an OCMC team. </a:t>
            </a:r>
          </a:p>
        </p:txBody>
      </p:sp>
    </p:spTree>
    <p:extLst>
      <p:ext uri="{BB962C8B-B14F-4D97-AF65-F5344CB8AC3E}">
        <p14:creationId xmlns:p14="http://schemas.microsoft.com/office/powerpoint/2010/main" val="280518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50F0-B4EB-883F-D2CE-B2537023F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43AED-1187-4476-55C1-A5A13108488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E19C711A-7CA9-80E4-0CBD-BC37B70DAEB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3074" name="Picture 2">
            <a:extLst>
              <a:ext uri="{FF2B5EF4-FFF2-40B4-BE49-F238E27FC236}">
                <a16:creationId xmlns:a16="http://schemas.microsoft.com/office/drawing/2014/main" id="{C1E69F4A-5596-7AF3-5C1C-4DF18719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64" y="0"/>
            <a:ext cx="4908948" cy="6656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9C8FEC-D559-B39F-A7AD-EC281479C4C6}"/>
              </a:ext>
            </a:extLst>
          </p:cNvPr>
          <p:cNvSpPr txBox="1"/>
          <p:nvPr/>
        </p:nvSpPr>
        <p:spPr>
          <a:xfrm>
            <a:off x="879821" y="2382559"/>
            <a:ext cx="6230533" cy="2092881"/>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​His Grace Bishop Neofitos ordained a new deacon as part of the celebration.</a:t>
            </a:r>
          </a:p>
          <a:p>
            <a:pPr>
              <a:spcBef>
                <a:spcPts val="1200"/>
              </a:spcBef>
            </a:pPr>
            <a:r>
              <a:rPr lang="en-US" sz="2400" dirty="0">
                <a:solidFill>
                  <a:schemeClr val="tx2"/>
                </a:solidFill>
                <a:latin typeface="Montserrat"/>
                <a:cs typeface="Segoe UI"/>
              </a:rPr>
              <a:t>He likened this day in Turkana to the Day of Pentecost </a:t>
            </a:r>
            <a:r>
              <a:rPr lang="en-US" sz="2400" i="1" dirty="0">
                <a:solidFill>
                  <a:schemeClr val="tx2"/>
                </a:solidFill>
                <a:latin typeface="Montserrat"/>
                <a:cs typeface="Segoe UI"/>
              </a:rPr>
              <a:t>“where the Holy Spirit filled all things.” </a:t>
            </a:r>
            <a:endParaRPr lang="en-US" sz="1400" i="1" dirty="0">
              <a:solidFill>
                <a:schemeClr val="tx2"/>
              </a:solidFill>
              <a:effectLst/>
              <a:latin typeface="Montserrat"/>
            </a:endParaRPr>
          </a:p>
        </p:txBody>
      </p:sp>
    </p:spTree>
    <p:extLst>
      <p:ext uri="{BB962C8B-B14F-4D97-AF65-F5344CB8AC3E}">
        <p14:creationId xmlns:p14="http://schemas.microsoft.com/office/powerpoint/2010/main" val="190592647"/>
      </p:ext>
    </p:extLst>
  </p:cSld>
  <p:clrMapOvr>
    <a:masterClrMapping/>
  </p:clrMapOvr>
</p:sld>
</file>

<file path=ppt/theme/theme1.xml><?xml version="1.0" encoding="utf-8"?>
<a:theme xmlns:a="http://schemas.openxmlformats.org/drawingml/2006/main" name="Custom Design">
  <a:themeElements>
    <a:clrScheme name="OCMC">
      <a:dk1>
        <a:srgbClr val="404040"/>
      </a:dk1>
      <a:lt1>
        <a:srgbClr val="FFFFFF"/>
      </a:lt1>
      <a:dk2>
        <a:srgbClr val="7E7F7E"/>
      </a:dk2>
      <a:lt2>
        <a:srgbClr val="D0572A"/>
      </a:lt2>
      <a:accent1>
        <a:srgbClr val="7E9D9F"/>
      </a:accent1>
      <a:accent2>
        <a:srgbClr val="718C36"/>
      </a:accent2>
      <a:accent3>
        <a:srgbClr val="BA9618"/>
      </a:accent3>
      <a:accent4>
        <a:srgbClr val="C85C12"/>
      </a:accent4>
      <a:accent5>
        <a:srgbClr val="5495C7"/>
      </a:accent5>
      <a:accent6>
        <a:srgbClr val="8DBA62"/>
      </a:accent6>
      <a:hlink>
        <a:srgbClr val="D0572A"/>
      </a:hlink>
      <a:folHlink>
        <a:srgbClr val="B04F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4cd113-f8bf-4b26-8078-06ed0d51ca48" xsi:nil="true"/>
    <lcf76f155ced4ddcb4097134ff3c332f xmlns="d50aaa8a-ee2f-4d68-b1cd-0d1020a5d7a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AE4DF762E55B4ABAB5BCCC407CD1CB" ma:contentTypeVersion="18" ma:contentTypeDescription="Create a new document." ma:contentTypeScope="" ma:versionID="48086566b7a1e1cba68a2e3d3156ee06">
  <xsd:schema xmlns:xsd="http://www.w3.org/2001/XMLSchema" xmlns:xs="http://www.w3.org/2001/XMLSchema" xmlns:p="http://schemas.microsoft.com/office/2006/metadata/properties" xmlns:ns2="d50aaa8a-ee2f-4d68-b1cd-0d1020a5d7a4" xmlns:ns3="ea4cd113-f8bf-4b26-8078-06ed0d51ca48" targetNamespace="http://schemas.microsoft.com/office/2006/metadata/properties" ma:root="true" ma:fieldsID="de8b56a81638f1ed624793ce7a856e9a" ns2:_="" ns3:_="">
    <xsd:import namespace="d50aaa8a-ee2f-4d68-b1cd-0d1020a5d7a4"/>
    <xsd:import namespace="ea4cd113-f8bf-4b26-8078-06ed0d51ca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aaa8a-ee2f-4d68-b1cd-0d1020a5d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37388e-4d18-43c0-bd53-32554b3edb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4cd113-f8bf-4b26-8078-06ed0d51ca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7c3885-7c36-4f48-b41c-07f9b4440589}" ma:internalName="TaxCatchAll" ma:showField="CatchAllData" ma:web="ea4cd113-f8bf-4b26-8078-06ed0d51ca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F89DC-C876-4457-ADC0-9793A21AA156}">
  <ds:schemaRefs>
    <ds:schemaRef ds:uri="http://schemas.microsoft.com/sharepoint/v3/contenttype/forms"/>
  </ds:schemaRefs>
</ds:datastoreItem>
</file>

<file path=customXml/itemProps2.xml><?xml version="1.0" encoding="utf-8"?>
<ds:datastoreItem xmlns:ds="http://schemas.openxmlformats.org/officeDocument/2006/customXml" ds:itemID="{A43BF892-B684-48B5-A5DC-F6F1E8CCC551}">
  <ds:schemaRefs>
    <ds:schemaRef ds:uri="http://purl.org/dc/dcmitype/"/>
    <ds:schemaRef ds:uri="ea4cd113-f8bf-4b26-8078-06ed0d51ca48"/>
    <ds:schemaRef ds:uri="d50aaa8a-ee2f-4d68-b1cd-0d1020a5d7a4"/>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19CFA25-C69F-4086-A77D-F3AF205D90F9}">
  <ds:schemaRefs>
    <ds:schemaRef ds:uri="d50aaa8a-ee2f-4d68-b1cd-0d1020a5d7a4"/>
    <ds:schemaRef ds:uri="ea4cd113-f8bf-4b26-8078-06ed0d51c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95</TotalTime>
  <Words>1050</Words>
  <Application>Microsoft Office PowerPoint</Application>
  <PresentationFormat>Widescreen</PresentationFormat>
  <Paragraphs>102</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Chris Rowe</dc:creator>
  <cp:lastModifiedBy>Markella Balasis</cp:lastModifiedBy>
  <cp:revision>176</cp:revision>
  <dcterms:created xsi:type="dcterms:W3CDTF">2021-10-04T21:01:18Z</dcterms:created>
  <dcterms:modified xsi:type="dcterms:W3CDTF">2025-02-25T17:56:52Z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0x010100ACAE4DF762E55B4ABAB5BCCC407CD1CB</vt:lpwstr>
  </property>
  <property fmtid="{D5CDD505-2E9C-101B-9397-08002B2CF9AE}" pid="3" name="MediaServiceImageTags">
    <vt:lpwstr/>
  </property>
</Properties>
</file>